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56" r:id="rId5"/>
    <p:sldId id="257" r:id="rId6"/>
    <p:sldId id="260" r:id="rId7"/>
    <p:sldId id="261" r:id="rId8"/>
    <p:sldId id="262" r:id="rId9"/>
    <p:sldId id="263" r:id="rId10"/>
    <p:sldId id="285" r:id="rId11"/>
    <p:sldId id="286" r:id="rId12"/>
    <p:sldId id="287" r:id="rId13"/>
    <p:sldId id="284" r:id="rId14"/>
    <p:sldId id="281" r:id="rId15"/>
    <p:sldId id="282" r:id="rId16"/>
    <p:sldId id="283" r:id="rId17"/>
    <p:sldId id="279" r:id="rId18"/>
    <p:sldId id="267" r:id="rId19"/>
    <p:sldId id="268" r:id="rId20"/>
    <p:sldId id="269" r:id="rId21"/>
    <p:sldId id="270" r:id="rId22"/>
    <p:sldId id="280" r:id="rId23"/>
    <p:sldId id="272" r:id="rId24"/>
    <p:sldId id="273" r:id="rId25"/>
    <p:sldId id="274" r:id="rId26"/>
    <p:sldId id="275" r:id="rId2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89331-152F-4E33-9668-45A97927BBF9}" v="295" dt="2024-04-02T11:55:17.208"/>
    <p1510:client id="{5CF7B787-2C00-4855-AF85-31A61F7F63B2}" v="5" dt="2024-04-01T09:50:38.759"/>
    <p1510:client id="{6D4E1FC8-FB10-4C13-904F-2AEDB4F7E09C}" v="450" dt="2024-04-01T22:41:13.167"/>
    <p1510:client id="{7B12A2A9-6F60-4029-9EF2-C11B4604039B}" v="380" dt="2024-04-02T09:36:33.854"/>
    <p1510:client id="{81E65AE1-1821-4A66-B5C6-CF7709E8F650}" v="207" dt="2024-04-01T18:37:44.846"/>
    <p1510:client id="{AFAC609B-F648-44D7-86D2-5BF86C64769B}" v="775" dt="2024-04-02T08:00:43.195"/>
    <p1510:client id="{D6E1BDE5-6CF0-4AD0-A81F-AC9E786187CB}" v="368" dt="2024-03-31T16:39:07.533"/>
    <p1510:client id="{FB31D32A-C182-478C-89D2-47C5959E3807}" v="388" dt="2024-04-02T04:31:16.03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67" autoAdjust="0"/>
    <p:restoredTop sz="93883" autoAdjust="0"/>
  </p:normalViewPr>
  <p:slideViewPr>
    <p:cSldViewPr snapToGrid="0" snapToObjects="1" showGuides="1">
      <p:cViewPr>
        <p:scale>
          <a:sx n="69" d="100"/>
          <a:sy n="69" d="100"/>
        </p:scale>
        <p:origin x="360" y="-1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1.xml"/><Relationship Id="rId3" Type="http://schemas.openxmlformats.org/officeDocument/2006/relationships/customXml" Target="../ink/ink9.xml"/><Relationship Id="rId21" Type="http://schemas.openxmlformats.org/officeDocument/2006/relationships/image" Target="../media/image4.png"/><Relationship Id="rId7" Type="http://schemas.openxmlformats.org/officeDocument/2006/relationships/customXml" Target="../ink/ink10.xml"/><Relationship Id="rId12" Type="http://schemas.openxmlformats.org/officeDocument/2006/relationships/customXml" Target="../ink/ink14.xml"/><Relationship Id="rId25" Type="http://schemas.openxmlformats.org/officeDocument/2006/relationships/customXml" Target="../ink/ink20.xml"/><Relationship Id="rId2" Type="http://schemas.openxmlformats.org/officeDocument/2006/relationships/notesSlide" Target="../notesSlides/notesSlide1.xml"/><Relationship Id="rId20" Type="http://schemas.openxmlformats.org/officeDocument/2006/relationships/customXml" Target="../ink/ink16.xml"/><Relationship Id="rId29"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19.xml"/><Relationship Id="rId37" Type="http://schemas.openxmlformats.org/officeDocument/2006/relationships/image" Target="../media/image6.png"/><Relationship Id="rId23" Type="http://schemas.openxmlformats.org/officeDocument/2006/relationships/customXml" Target="../ink/ink18.xml"/><Relationship Id="rId28" Type="http://schemas.openxmlformats.org/officeDocument/2006/relationships/customXml" Target="../ink/ink23.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5.xml"/><Relationship Id="rId9" Type="http://schemas.openxmlformats.org/officeDocument/2006/relationships/customXml" Target="../ink/ink11.xml"/><Relationship Id="rId22" Type="http://schemas.openxmlformats.org/officeDocument/2006/relationships/customXml" Target="../ink/ink17.xml"/><Relationship Id="rId27" Type="http://schemas.openxmlformats.org/officeDocument/2006/relationships/customXml" Target="../ink/ink22.xml"/><Relationship Id="rId30" Type="http://schemas.openxmlformats.org/officeDocument/2006/relationships/customXml" Target="../ink/ink25.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18.png"/><Relationship Id="rId18" Type="http://schemas.openxmlformats.org/officeDocument/2006/relationships/customXml" Target="../ink/ink35.xml"/><Relationship Id="rId7" Type="http://schemas.openxmlformats.org/officeDocument/2006/relationships/image" Target="../media/image5.png"/><Relationship Id="rId12" Type="http://schemas.openxmlformats.org/officeDocument/2006/relationships/customXml" Target="../ink/ink30.xml"/><Relationship Id="rId17" Type="http://schemas.openxmlformats.org/officeDocument/2006/relationships/customXml" Target="../ink/ink34.xml"/><Relationship Id="rId2" Type="http://schemas.openxmlformats.org/officeDocument/2006/relationships/customXml" Target="../ink/ink26.xml"/><Relationship Id="rId16" Type="http://schemas.openxmlformats.org/officeDocument/2006/relationships/customXml" Target="../ink/ink33.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2.xml"/><Relationship Id="rId10" Type="http://schemas.openxmlformats.org/officeDocument/2006/relationships/customXml" Target="../ink/ink29.xml"/><Relationship Id="rId19" Type="http://schemas.openxmlformats.org/officeDocument/2006/relationships/image" Target="../media/image10.png"/><Relationship Id="rId9" Type="http://schemas.openxmlformats.org/officeDocument/2006/relationships/customXml" Target="../ink/ink28.xml"/><Relationship Id="rId14" Type="http://schemas.openxmlformats.org/officeDocument/2006/relationships/customXml" Target="../ink/ink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5759970" y="1853154"/>
            <a:ext cx="5673482" cy="1325563"/>
          </a:xfrm>
        </p:spPr>
        <p:txBody>
          <a:bodyPr anchor="ctr">
            <a:normAutofit/>
          </a:bodyPr>
          <a:lstStyle/>
          <a:p>
            <a:pPr algn="ctr"/>
            <a:r>
              <a:rPr lang="en-US" dirty="0">
                <a:solidFill>
                  <a:srgbClr val="0E659B"/>
                </a:solidFill>
                <a:latin typeface="IBM Plex Mono SemiBold"/>
              </a:rPr>
              <a:t> Capstone</a:t>
            </a:r>
            <a:endParaRPr lang="en-US" dirty="0">
              <a:solidFill>
                <a:srgbClr val="0E659B"/>
              </a:solidFill>
            </a:endParaRP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5510135" y="3422597"/>
            <a:ext cx="6168452" cy="2654433"/>
          </a:xfrm>
        </p:spPr>
        <p:txBody>
          <a:bodyPr vert="horz" lIns="91440" tIns="45720" rIns="91440" bIns="45720" rtlCol="0" anchor="t">
            <a:normAutofit/>
          </a:bodyPr>
          <a:lstStyle/>
          <a:p>
            <a:pPr marL="0" indent="0" algn="ctr">
              <a:buNone/>
            </a:pPr>
            <a:r>
              <a:rPr lang="en-US" sz="3200" dirty="0">
                <a:latin typeface="IBM Plex Mono Text"/>
              </a:rPr>
              <a:t>Shahadat Hussain</a:t>
            </a:r>
            <a:endParaRPr lang="en-US" sz="3200" dirty="0"/>
          </a:p>
          <a:p>
            <a:pPr marL="0" indent="0" algn="ctr">
              <a:buNone/>
            </a:pPr>
            <a:r>
              <a:rPr lang="en-US" dirty="0">
                <a:latin typeface="IBM Plex Mono Text"/>
              </a:rPr>
              <a:t>Researcher, Mechanical Engineering</a:t>
            </a:r>
          </a:p>
          <a:p>
            <a:pPr marL="0" indent="0" algn="ctr">
              <a:buNone/>
            </a:pPr>
            <a:endParaRPr lang="en-US" dirty="0">
              <a:latin typeface="IBM Plex Mono Text"/>
            </a:endParaRPr>
          </a:p>
          <a:p>
            <a:pPr marL="0" indent="0" algn="ctr">
              <a:buNone/>
            </a:pPr>
            <a:r>
              <a:rPr lang="en-US" sz="2400" dirty="0">
                <a:latin typeface="IBM Plex Mono Text"/>
              </a:rPr>
              <a:t>April, 2024</a:t>
            </a:r>
            <a:endParaRPr lang="en-US" sz="2400" dirty="0"/>
          </a:p>
          <a:p>
            <a:pPr marL="0" indent="0" algn="ctr">
              <a:buNone/>
            </a:pPr>
            <a:r>
              <a:rPr lang="en-US" sz="1800" dirty="0">
                <a:latin typeface="IBM Plex Mono Text"/>
              </a:rPr>
              <a:t>https://sites.google.com/view/shahadathussain/</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pic>
        <p:nvPicPr>
          <p:cNvPr id="5" name="Picture 4" descr="Cover page">
            <a:extLst>
              <a:ext uri="{FF2B5EF4-FFF2-40B4-BE49-F238E27FC236}">
                <a16:creationId xmlns:a16="http://schemas.microsoft.com/office/drawing/2014/main" id="{E14BEA4D-2593-38A9-1AD1-53E9D4074C00}"/>
              </a:ext>
            </a:extLst>
          </p:cNvPr>
          <p:cNvPicPr>
            <a:picLocks noChangeAspect="1"/>
          </p:cNvPicPr>
          <p:nvPr/>
        </p:nvPicPr>
        <p:blipFill>
          <a:blip r:embed="rId37"/>
          <a:stretch>
            <a:fillRect/>
          </a:stretch>
        </p:blipFill>
        <p:spPr>
          <a:xfrm>
            <a:off x="643758" y="2393212"/>
            <a:ext cx="5307725" cy="3148887"/>
          </a:xfrm>
          <a:prstGeom prst="rect">
            <a:avLst/>
          </a:prstGeom>
        </p:spPr>
      </p:pic>
      <p:sp>
        <p:nvSpPr>
          <p:cNvPr id="11" name="Title 1">
            <a:extLst>
              <a:ext uri="{FF2B5EF4-FFF2-40B4-BE49-F238E27FC236}">
                <a16:creationId xmlns:a16="http://schemas.microsoft.com/office/drawing/2014/main" id="{8D2342F8-D8A5-3FB2-1C14-626DE35F61AC}"/>
              </a:ext>
            </a:extLst>
          </p:cNvPr>
          <p:cNvSpPr txBox="1">
            <a:spLocks/>
          </p:cNvSpPr>
          <p:nvPr/>
        </p:nvSpPr>
        <p:spPr>
          <a:xfrm>
            <a:off x="1846227" y="684224"/>
            <a:ext cx="8508528" cy="1325563"/>
          </a:xfrm>
          <a:prstGeom prst="rect">
            <a:avLst/>
          </a:prstGeom>
          <a:solidFill>
            <a:schemeClr val="bg1"/>
          </a:solidFill>
          <a:ln>
            <a:solidFill>
              <a:srgbClr val="4472C4"/>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latin typeface="IBM Plex Mono SemiBold"/>
              </a:rPr>
              <a:t>FALCON 9 BOOSTER LANDING SUCCESS PREDICTION</a:t>
            </a:r>
            <a:endParaRPr lang="en-US" dirty="0"/>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7D87B-8843-E6A9-DE87-9221E4633BF9}"/>
              </a:ext>
            </a:extLst>
          </p:cNvPr>
          <p:cNvSpPr>
            <a:spLocks noGrp="1"/>
          </p:cNvSpPr>
          <p:nvPr>
            <p:ph type="title"/>
          </p:nvPr>
        </p:nvSpPr>
        <p:spPr>
          <a:xfrm>
            <a:off x="531421" y="257801"/>
            <a:ext cx="9723912" cy="1325563"/>
          </a:xfrm>
        </p:spPr>
        <p:txBody>
          <a:bodyPr/>
          <a:lstStyle/>
          <a:p>
            <a:r>
              <a:rPr lang="en-US" dirty="0">
                <a:latin typeface="IBM Plex Mono SemiBold"/>
              </a:rPr>
              <a:t> PAYLOAD MASS VS FLIGHT NUMBER</a:t>
            </a:r>
            <a:endParaRPr lang="en-US" dirty="0"/>
          </a:p>
        </p:txBody>
      </p:sp>
      <p:pic>
        <p:nvPicPr>
          <p:cNvPr id="5" name="Picture 4" descr="Scatterplot Payload mass vs Flight Number&#10;&#10;">
            <a:extLst>
              <a:ext uri="{FF2B5EF4-FFF2-40B4-BE49-F238E27FC236}">
                <a16:creationId xmlns:a16="http://schemas.microsoft.com/office/drawing/2014/main" id="{AF4625D0-C402-5147-7B7A-E3FBB5BDCA61}"/>
              </a:ext>
            </a:extLst>
          </p:cNvPr>
          <p:cNvPicPr>
            <a:picLocks noChangeAspect="1"/>
          </p:cNvPicPr>
          <p:nvPr/>
        </p:nvPicPr>
        <p:blipFill>
          <a:blip r:embed="rId2"/>
          <a:stretch>
            <a:fillRect/>
          </a:stretch>
        </p:blipFill>
        <p:spPr>
          <a:xfrm>
            <a:off x="223838" y="1971072"/>
            <a:ext cx="11744325" cy="3667125"/>
          </a:xfrm>
          <a:prstGeom prst="rect">
            <a:avLst/>
          </a:prstGeom>
        </p:spPr>
      </p:pic>
    </p:spTree>
    <p:extLst>
      <p:ext uri="{BB962C8B-B14F-4D97-AF65-F5344CB8AC3E}">
        <p14:creationId xmlns:p14="http://schemas.microsoft.com/office/powerpoint/2010/main" val="52622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E764-AFD6-31B1-8135-96808FE6227C}"/>
              </a:ext>
            </a:extLst>
          </p:cNvPr>
          <p:cNvSpPr>
            <a:spLocks noGrp="1"/>
          </p:cNvSpPr>
          <p:nvPr>
            <p:ph type="title"/>
          </p:nvPr>
        </p:nvSpPr>
        <p:spPr>
          <a:xfrm>
            <a:off x="763073" y="75350"/>
            <a:ext cx="10515600" cy="1325563"/>
          </a:xfrm>
        </p:spPr>
        <p:txBody>
          <a:bodyPr/>
          <a:lstStyle/>
          <a:p>
            <a:r>
              <a:rPr lang="en-US" dirty="0">
                <a:latin typeface="IBM Plex Mono SemiBold"/>
              </a:rPr>
              <a:t>LAUNCH SITE VS FLIGHT NUMBER AND PAYLOAD MASS</a:t>
            </a:r>
            <a:endParaRPr lang="en-US" dirty="0"/>
          </a:p>
        </p:txBody>
      </p:sp>
      <p:pic>
        <p:nvPicPr>
          <p:cNvPr id="5" name="Content Placeholder 4" descr="Scatterplot Flight Number vs Launch Site">
            <a:extLst>
              <a:ext uri="{FF2B5EF4-FFF2-40B4-BE49-F238E27FC236}">
                <a16:creationId xmlns:a16="http://schemas.microsoft.com/office/drawing/2014/main" id="{D138A8A6-88B2-942B-5E3A-5DD8384335BB}"/>
              </a:ext>
            </a:extLst>
          </p:cNvPr>
          <p:cNvPicPr>
            <a:picLocks noGrp="1" noChangeAspect="1"/>
          </p:cNvPicPr>
          <p:nvPr>
            <p:ph sz="half" idx="1"/>
          </p:nvPr>
        </p:nvPicPr>
        <p:blipFill rotWithShape="1">
          <a:blip r:embed="rId2"/>
          <a:srcRect r="-184" b="1305"/>
          <a:stretch/>
        </p:blipFill>
        <p:spPr>
          <a:xfrm>
            <a:off x="365975" y="1550597"/>
            <a:ext cx="5857761" cy="40535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Content Placeholder 5" descr="Scatterplot Payload mass vs Launch Site">
            <a:extLst>
              <a:ext uri="{FF2B5EF4-FFF2-40B4-BE49-F238E27FC236}">
                <a16:creationId xmlns:a16="http://schemas.microsoft.com/office/drawing/2014/main" id="{DE608EA2-A1BE-78D3-791A-15D3D4D1B6F5}"/>
              </a:ext>
            </a:extLst>
          </p:cNvPr>
          <p:cNvPicPr>
            <a:picLocks noGrp="1" noChangeAspect="1"/>
          </p:cNvPicPr>
          <p:nvPr>
            <p:ph sz="half" idx="2"/>
          </p:nvPr>
        </p:nvPicPr>
        <p:blipFill>
          <a:blip r:embed="rId3"/>
          <a:stretch>
            <a:fillRect/>
          </a:stretch>
        </p:blipFill>
        <p:spPr>
          <a:xfrm>
            <a:off x="6376116" y="1716185"/>
            <a:ext cx="5181600" cy="35613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38233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atterplot Orbit type and Flight Number&#10;">
            <a:extLst>
              <a:ext uri="{FF2B5EF4-FFF2-40B4-BE49-F238E27FC236}">
                <a16:creationId xmlns:a16="http://schemas.microsoft.com/office/drawing/2014/main" id="{D2907EF1-A91E-5CF0-79F4-61E52D9ACDCF}"/>
              </a:ext>
            </a:extLst>
          </p:cNvPr>
          <p:cNvPicPr>
            <a:picLocks noGrp="1" noChangeAspect="1"/>
          </p:cNvPicPr>
          <p:nvPr>
            <p:ph sz="half" idx="1"/>
          </p:nvPr>
        </p:nvPicPr>
        <p:blipFill>
          <a:blip r:embed="rId2"/>
          <a:stretch>
            <a:fillRect/>
          </a:stretch>
        </p:blipFill>
        <p:spPr>
          <a:xfrm>
            <a:off x="687947" y="1712160"/>
            <a:ext cx="5181600" cy="404164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Content Placeholder 7" descr="Scatterplot Payload Mass vs Orbit&#10;">
            <a:extLst>
              <a:ext uri="{FF2B5EF4-FFF2-40B4-BE49-F238E27FC236}">
                <a16:creationId xmlns:a16="http://schemas.microsoft.com/office/drawing/2014/main" id="{03DAF3FA-6C75-9280-9EA4-39843BF73335}"/>
              </a:ext>
            </a:extLst>
          </p:cNvPr>
          <p:cNvPicPr>
            <a:picLocks noGrp="1" noChangeAspect="1"/>
          </p:cNvPicPr>
          <p:nvPr>
            <p:ph sz="half" idx="2"/>
          </p:nvPr>
        </p:nvPicPr>
        <p:blipFill>
          <a:blip r:embed="rId3"/>
          <a:stretch>
            <a:fillRect/>
          </a:stretch>
        </p:blipFill>
        <p:spPr>
          <a:xfrm>
            <a:off x="6172200" y="1694866"/>
            <a:ext cx="5181600" cy="4011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a:extLst>
              <a:ext uri="{FF2B5EF4-FFF2-40B4-BE49-F238E27FC236}">
                <a16:creationId xmlns:a16="http://schemas.microsoft.com/office/drawing/2014/main" id="{D324BBBB-2603-FE90-8C00-FA7BAC25CFAF}"/>
              </a:ext>
            </a:extLst>
          </p:cNvPr>
          <p:cNvSpPr>
            <a:spLocks noGrp="1"/>
          </p:cNvSpPr>
          <p:nvPr>
            <p:ph type="title"/>
          </p:nvPr>
        </p:nvSpPr>
        <p:spPr>
          <a:xfrm>
            <a:off x="838200" y="171942"/>
            <a:ext cx="10515600" cy="1325563"/>
          </a:xfrm>
        </p:spPr>
        <p:txBody>
          <a:bodyPr/>
          <a:lstStyle/>
          <a:p>
            <a:r>
              <a:rPr lang="en-US" dirty="0">
                <a:latin typeface="IBM Plex Mono SemiBold"/>
              </a:rPr>
              <a:t>ORBIT TYPE VS FLIGHT NUMBER AND PAYLOAD MASS</a:t>
            </a:r>
            <a:endParaRPr lang="en-US" dirty="0"/>
          </a:p>
        </p:txBody>
      </p:sp>
    </p:spTree>
    <p:extLst>
      <p:ext uri="{BB962C8B-B14F-4D97-AF65-F5344CB8AC3E}">
        <p14:creationId xmlns:p14="http://schemas.microsoft.com/office/powerpoint/2010/main" val="1849867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33B1-5438-A8C3-FF12-5FAC1E3FACFE}"/>
              </a:ext>
            </a:extLst>
          </p:cNvPr>
          <p:cNvSpPr>
            <a:spLocks noGrp="1"/>
          </p:cNvSpPr>
          <p:nvPr>
            <p:ph type="title"/>
          </p:nvPr>
        </p:nvSpPr>
        <p:spPr>
          <a:xfrm>
            <a:off x="741608" y="161209"/>
            <a:ext cx="10515600" cy="1325563"/>
          </a:xfrm>
        </p:spPr>
        <p:txBody>
          <a:bodyPr/>
          <a:lstStyle/>
          <a:p>
            <a:r>
              <a:rPr lang="en-US" dirty="0">
                <a:latin typeface="IBM Plex Mono SemiBold"/>
              </a:rPr>
              <a:t>YEARLY SUCCESS RATE</a:t>
            </a:r>
            <a:endParaRPr lang="en-US" dirty="0"/>
          </a:p>
        </p:txBody>
      </p:sp>
      <p:pic>
        <p:nvPicPr>
          <p:cNvPr id="5" name="Content Placeholder 4" descr="Yearly success rate lineplot">
            <a:extLst>
              <a:ext uri="{FF2B5EF4-FFF2-40B4-BE49-F238E27FC236}">
                <a16:creationId xmlns:a16="http://schemas.microsoft.com/office/drawing/2014/main" id="{6615E063-49CD-584A-B263-614D4565B8C0}"/>
              </a:ext>
            </a:extLst>
          </p:cNvPr>
          <p:cNvPicPr>
            <a:picLocks noGrp="1" noChangeAspect="1"/>
          </p:cNvPicPr>
          <p:nvPr>
            <p:ph sz="half" idx="1"/>
          </p:nvPr>
        </p:nvPicPr>
        <p:blipFill>
          <a:blip r:embed="rId2"/>
          <a:stretch>
            <a:fillRect/>
          </a:stretch>
        </p:blipFill>
        <p:spPr>
          <a:xfrm>
            <a:off x="2721232" y="1575354"/>
            <a:ext cx="5696754" cy="45084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14675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636506" y="115504"/>
            <a:ext cx="10889011" cy="1285039"/>
          </a:xfrm>
        </p:spPr>
        <p:txBody>
          <a:bodyPr/>
          <a:lstStyle/>
          <a:p>
            <a:r>
              <a:rPr lang="en-US" dirty="0">
                <a:latin typeface="IBM Plex Mono SemiBold"/>
              </a:rPr>
              <a:t>GEO-LOCATION MAP DATA VISUALIZATION</a:t>
            </a:r>
            <a:endParaRPr lang="en-US" dirty="0"/>
          </a:p>
        </p:txBody>
      </p:sp>
      <p:pic>
        <p:nvPicPr>
          <p:cNvPr id="7" name="Picture 6" descr="Launch Site location map indicating number of successful and failed launches&#10;western US">
            <a:extLst>
              <a:ext uri="{FF2B5EF4-FFF2-40B4-BE49-F238E27FC236}">
                <a16:creationId xmlns:a16="http://schemas.microsoft.com/office/drawing/2014/main" id="{AC4B2E08-8F14-B76D-6095-27457B3ED60E}"/>
              </a:ext>
            </a:extLst>
          </p:cNvPr>
          <p:cNvPicPr>
            <a:picLocks noChangeAspect="1"/>
          </p:cNvPicPr>
          <p:nvPr/>
        </p:nvPicPr>
        <p:blipFill>
          <a:blip r:embed="rId2"/>
          <a:stretch>
            <a:fillRect/>
          </a:stretch>
        </p:blipFill>
        <p:spPr>
          <a:xfrm>
            <a:off x="195426" y="1390978"/>
            <a:ext cx="4448175" cy="4076700"/>
          </a:xfrm>
          <a:prstGeom prst="rect">
            <a:avLst/>
          </a:prstGeom>
        </p:spPr>
      </p:pic>
      <p:pic>
        <p:nvPicPr>
          <p:cNvPr id="8" name="Picture 7" descr="Launch Site location map indicating number of successful and failed launches&#10;Eastern US">
            <a:extLst>
              <a:ext uri="{FF2B5EF4-FFF2-40B4-BE49-F238E27FC236}">
                <a16:creationId xmlns:a16="http://schemas.microsoft.com/office/drawing/2014/main" id="{11D692AA-15E4-E327-7D55-EDC78BE1E8BB}"/>
              </a:ext>
            </a:extLst>
          </p:cNvPr>
          <p:cNvPicPr>
            <a:picLocks noChangeAspect="1"/>
          </p:cNvPicPr>
          <p:nvPr/>
        </p:nvPicPr>
        <p:blipFill>
          <a:blip r:embed="rId3"/>
          <a:stretch>
            <a:fillRect/>
          </a:stretch>
        </p:blipFill>
        <p:spPr>
          <a:xfrm>
            <a:off x="3202370" y="2322129"/>
            <a:ext cx="4600575" cy="4067175"/>
          </a:xfrm>
          <a:prstGeom prst="rect">
            <a:avLst/>
          </a:prstGeom>
        </p:spPr>
      </p:pic>
      <p:graphicFrame>
        <p:nvGraphicFramePr>
          <p:cNvPr id="6" name="Table 5" descr="Table showing launch site, total number of launches from each site and successful landing of first stage at each site">
            <a:extLst>
              <a:ext uri="{FF2B5EF4-FFF2-40B4-BE49-F238E27FC236}">
                <a16:creationId xmlns:a16="http://schemas.microsoft.com/office/drawing/2014/main" id="{780C2931-3573-5AF6-F86D-A15332498DDF}"/>
              </a:ext>
            </a:extLst>
          </p:cNvPr>
          <p:cNvGraphicFramePr>
            <a:graphicFrameLocks noGrp="1"/>
          </p:cNvGraphicFramePr>
          <p:nvPr>
            <p:extLst>
              <p:ext uri="{D42A27DB-BD31-4B8C-83A1-F6EECF244321}">
                <p14:modId xmlns:p14="http://schemas.microsoft.com/office/powerpoint/2010/main" val="1645163718"/>
              </p:ext>
            </p:extLst>
          </p:nvPr>
        </p:nvGraphicFramePr>
        <p:xfrm>
          <a:off x="7206484" y="1945728"/>
          <a:ext cx="4400550" cy="2984281"/>
        </p:xfrm>
        <a:graphic>
          <a:graphicData uri="http://schemas.openxmlformats.org/drawingml/2006/table">
            <a:tbl>
              <a:tblPr bandRow="1">
                <a:tableStyleId>{5C22544A-7EE6-4342-B048-85BDC9FD1C3A}</a:tableStyleId>
              </a:tblPr>
              <a:tblGrid>
                <a:gridCol w="333375">
                  <a:extLst>
                    <a:ext uri="{9D8B030D-6E8A-4147-A177-3AD203B41FA5}">
                      <a16:colId xmlns:a16="http://schemas.microsoft.com/office/drawing/2014/main" val="3725097545"/>
                    </a:ext>
                  </a:extLst>
                </a:gridCol>
                <a:gridCol w="1714500">
                  <a:extLst>
                    <a:ext uri="{9D8B030D-6E8A-4147-A177-3AD203B41FA5}">
                      <a16:colId xmlns:a16="http://schemas.microsoft.com/office/drawing/2014/main" val="2536418992"/>
                    </a:ext>
                  </a:extLst>
                </a:gridCol>
                <a:gridCol w="1114425">
                  <a:extLst>
                    <a:ext uri="{9D8B030D-6E8A-4147-A177-3AD203B41FA5}">
                      <a16:colId xmlns:a16="http://schemas.microsoft.com/office/drawing/2014/main" val="1860799946"/>
                    </a:ext>
                  </a:extLst>
                </a:gridCol>
                <a:gridCol w="1238250">
                  <a:extLst>
                    <a:ext uri="{9D8B030D-6E8A-4147-A177-3AD203B41FA5}">
                      <a16:colId xmlns:a16="http://schemas.microsoft.com/office/drawing/2014/main" val="143476533"/>
                    </a:ext>
                  </a:extLst>
                </a:gridCol>
              </a:tblGrid>
              <a:tr h="514350">
                <a:tc>
                  <a:txBody>
                    <a:bodyPr/>
                    <a:lstStyle/>
                    <a:p>
                      <a:pPr algn="l" fontAlgn="auto"/>
                      <a:endParaRPr lang="en-US" sz="1800" b="1" i="0">
                        <a:solidFill>
                          <a:srgbClr val="FFFFFF"/>
                        </a:solidFill>
                        <a:effectLst/>
                        <a:highlight>
                          <a:srgbClr val="4472C4"/>
                        </a:highlight>
                        <a:latin typeface="IBM Plex Sans Tex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fontAlgn="auto"/>
                      <a:endParaRPr lang="en-US" sz="1600" b="1" i="0">
                        <a:solidFill>
                          <a:srgbClr val="FFFFFF"/>
                        </a:solidFill>
                        <a:effectLst/>
                        <a:highlight>
                          <a:srgbClr val="4472C4"/>
                        </a:highlight>
                        <a:latin typeface="IBM Plex Sans Text"/>
                      </a:endParaRPr>
                    </a:p>
                    <a:p>
                      <a:pPr algn="ctr" fontAlgn="base"/>
                      <a:r>
                        <a:rPr lang="en-US" sz="1600" b="1" i="0" dirty="0">
                          <a:solidFill>
                            <a:srgbClr val="FFFFFF"/>
                          </a:solidFill>
                          <a:effectLst/>
                          <a:highlight>
                            <a:srgbClr val="4472C4"/>
                          </a:highlight>
                          <a:latin typeface="IBM Plex Sans Text"/>
                        </a:rPr>
                        <a:t>Launch Site</a:t>
                      </a:r>
                      <a:endParaRPr lang="en-US" b="1" i="0" dirty="0">
                        <a:solidFill>
                          <a:srgbClr val="FFFFFF"/>
                        </a:solidFill>
                        <a:effectLst/>
                        <a:highlight>
                          <a:srgbClr val="4472C4"/>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1600" b="1" i="0" dirty="0">
                          <a:solidFill>
                            <a:srgbClr val="FFFFFF"/>
                          </a:solidFill>
                          <a:effectLst/>
                          <a:highlight>
                            <a:srgbClr val="4472C4"/>
                          </a:highlight>
                          <a:latin typeface="IBM Plex Sans Text"/>
                        </a:rPr>
                        <a:t>Total No. of Launches</a:t>
                      </a:r>
                      <a:endParaRPr lang="en-US" b="1" i="0" dirty="0">
                        <a:solidFill>
                          <a:srgbClr val="FFFFFF"/>
                        </a:solidFill>
                        <a:effectLst/>
                        <a:highlight>
                          <a:srgbClr val="4472C4"/>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1600" b="1" i="0" dirty="0">
                          <a:solidFill>
                            <a:srgbClr val="FFFFFF"/>
                          </a:solidFill>
                          <a:effectLst/>
                          <a:highlight>
                            <a:srgbClr val="4472C4"/>
                          </a:highlight>
                          <a:latin typeface="IBM Plex Sans Text"/>
                        </a:rPr>
                        <a:t>Successful Landing of First Stage</a:t>
                      </a:r>
                      <a:endParaRPr lang="en-US" b="1" i="0" dirty="0">
                        <a:solidFill>
                          <a:srgbClr val="FFFFFF"/>
                        </a:solidFill>
                        <a:effectLst/>
                        <a:highlight>
                          <a:srgbClr val="4472C4"/>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628526338"/>
                  </a:ext>
                </a:extLst>
              </a:tr>
              <a:tr h="514350">
                <a:tc>
                  <a:txBody>
                    <a:bodyPr/>
                    <a:lstStyle/>
                    <a:p>
                      <a:pPr algn="ctr" fontAlgn="base"/>
                      <a:r>
                        <a:rPr lang="en-US" sz="1800" b="0" i="0" dirty="0">
                          <a:solidFill>
                            <a:srgbClr val="000000"/>
                          </a:solidFill>
                          <a:effectLst/>
                          <a:highlight>
                            <a:srgbClr val="CFD5EA"/>
                          </a:highlight>
                          <a:latin typeface="IBM Plex Sans Text"/>
                        </a:rPr>
                        <a:t>1</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CCAFS LC-40</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26</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7</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888822160"/>
                  </a:ext>
                </a:extLst>
              </a:tr>
              <a:tr h="514350">
                <a:tc>
                  <a:txBody>
                    <a:bodyPr/>
                    <a:lstStyle/>
                    <a:p>
                      <a:pPr algn="ctr" fontAlgn="base"/>
                      <a:r>
                        <a:rPr lang="en-US" sz="1800" b="0" i="0" dirty="0">
                          <a:solidFill>
                            <a:srgbClr val="000000"/>
                          </a:solidFill>
                          <a:effectLst/>
                          <a:highlight>
                            <a:srgbClr val="E9EBF5"/>
                          </a:highlight>
                          <a:latin typeface="IBM Plex Sans Text"/>
                        </a:rPr>
                        <a:t>2</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CCAFS SLC-40</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7</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3</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207494128"/>
                  </a:ext>
                </a:extLst>
              </a:tr>
              <a:tr h="514350">
                <a:tc>
                  <a:txBody>
                    <a:bodyPr/>
                    <a:lstStyle/>
                    <a:p>
                      <a:pPr algn="ctr" fontAlgn="base"/>
                      <a:r>
                        <a:rPr lang="en-US" sz="1800" b="0" i="0" dirty="0">
                          <a:solidFill>
                            <a:srgbClr val="000000"/>
                          </a:solidFill>
                          <a:effectLst/>
                          <a:highlight>
                            <a:srgbClr val="CFD5EA"/>
                          </a:highlight>
                          <a:latin typeface="IBM Plex Sans Text"/>
                        </a:rPr>
                        <a:t>3</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KSC LC-39A</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13</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10</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244448931"/>
                  </a:ext>
                </a:extLst>
              </a:tr>
              <a:tr h="374431">
                <a:tc>
                  <a:txBody>
                    <a:bodyPr/>
                    <a:lstStyle/>
                    <a:p>
                      <a:pPr algn="ctr" fontAlgn="base"/>
                      <a:r>
                        <a:rPr lang="en-US" sz="1800" b="0" i="0" dirty="0">
                          <a:solidFill>
                            <a:srgbClr val="000000"/>
                          </a:solidFill>
                          <a:effectLst/>
                          <a:highlight>
                            <a:srgbClr val="E9EBF5"/>
                          </a:highlight>
                          <a:latin typeface="IBM Plex Sans Text"/>
                        </a:rPr>
                        <a:t>4</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VAFB SLC-4E</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10</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4</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185460282"/>
                  </a:ext>
                </a:extLst>
              </a:tr>
            </a:tbl>
          </a:graphicData>
        </a:graphic>
      </p:graphicFrame>
    </p:spTree>
    <p:extLst>
      <p:ext uri="{BB962C8B-B14F-4D97-AF65-F5344CB8AC3E}">
        <p14:creationId xmlns:p14="http://schemas.microsoft.com/office/powerpoint/2010/main" val="2659604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2884633"/>
            <a:ext cx="7068725" cy="1088169"/>
          </a:xfrm>
        </p:spPr>
        <p:txBody>
          <a:bodyPr vert="horz" lIns="91440" tIns="45720" rIns="91440" bIns="45720" rtlCol="0" anchor="t">
            <a:normAutofit/>
          </a:bodyPr>
          <a:lstStyle/>
          <a:p>
            <a:pPr marL="0" indent="0">
              <a:buNone/>
            </a:pPr>
            <a:r>
              <a:rPr lang="en-US" sz="2200" dirty="0">
                <a:latin typeface="IBM Plex Mono Text"/>
              </a:rPr>
              <a:t>https://github.com/drdataengg/Capstone_Applied_Data_Science_IBM/blob/082882e665b1711d0e0ac46fcc36b2a4bf52a37c/spacex_dash_app.py</a:t>
            </a:r>
            <a:endParaRPr lang="en-US" dirty="0"/>
          </a:p>
        </p:txBody>
      </p:sp>
      <p:pic>
        <p:nvPicPr>
          <p:cNvPr id="5" name="Picture 4">
            <a:extLst>
              <a:ext uri="{FF2B5EF4-FFF2-40B4-BE49-F238E27FC236}">
                <a16:creationId xmlns:a16="http://schemas.microsoft.com/office/drawing/2014/main" id="{49F6C466-B847-478E-ADAD-F2B14AA5067A}"/>
              </a:ext>
            </a:extLst>
          </p:cNvPr>
          <p:cNvPicPr>
            <a:picLocks noChangeAspect="1"/>
          </p:cNvPicPr>
          <p:nvPr/>
        </p:nvPicPr>
        <p:blipFill>
          <a:blip r:embed="rId2"/>
          <a:stretch>
            <a:fillRect/>
          </a:stretch>
        </p:blipFill>
        <p:spPr>
          <a:xfrm>
            <a:off x="1077475" y="1901819"/>
            <a:ext cx="3054361" cy="3054361"/>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1</a:t>
            </a:r>
          </a:p>
        </p:txBody>
      </p:sp>
      <p:pic>
        <p:nvPicPr>
          <p:cNvPr id="3" name="Picture 2" descr="A screenshot of a web page&#10;&#10;Description automatically generated">
            <a:extLst>
              <a:ext uri="{FF2B5EF4-FFF2-40B4-BE49-F238E27FC236}">
                <a16:creationId xmlns:a16="http://schemas.microsoft.com/office/drawing/2014/main" id="{43D3234A-5218-356C-279C-CEC6F8931E61}"/>
              </a:ext>
            </a:extLst>
          </p:cNvPr>
          <p:cNvPicPr>
            <a:picLocks noChangeAspect="1"/>
          </p:cNvPicPr>
          <p:nvPr/>
        </p:nvPicPr>
        <p:blipFill>
          <a:blip r:embed="rId2"/>
          <a:stretch>
            <a:fillRect/>
          </a:stretch>
        </p:blipFill>
        <p:spPr>
          <a:xfrm>
            <a:off x="570927" y="1716219"/>
            <a:ext cx="7450570" cy="42250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descr="A screenshot of a graph&#10;&#10;Description automatically generated">
            <a:extLst>
              <a:ext uri="{FF2B5EF4-FFF2-40B4-BE49-F238E27FC236}">
                <a16:creationId xmlns:a16="http://schemas.microsoft.com/office/drawing/2014/main" id="{E96E51EF-43CB-E60A-55E7-17656BF64635}"/>
              </a:ext>
            </a:extLst>
          </p:cNvPr>
          <p:cNvPicPr>
            <a:picLocks noChangeAspect="1"/>
          </p:cNvPicPr>
          <p:nvPr/>
        </p:nvPicPr>
        <p:blipFill rotWithShape="1">
          <a:blip r:embed="rId3"/>
          <a:srcRect r="45826" b="11372"/>
          <a:stretch/>
        </p:blipFill>
        <p:spPr>
          <a:xfrm>
            <a:off x="7313522" y="1473759"/>
            <a:ext cx="4344441" cy="296714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16853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2</a:t>
            </a:r>
          </a:p>
        </p:txBody>
      </p:sp>
      <p:pic>
        <p:nvPicPr>
          <p:cNvPr id="6" name="Picture 5" descr="Dashboard showing payload mass vs class scatterplot">
            <a:extLst>
              <a:ext uri="{FF2B5EF4-FFF2-40B4-BE49-F238E27FC236}">
                <a16:creationId xmlns:a16="http://schemas.microsoft.com/office/drawing/2014/main" id="{D289FB9E-9D91-1429-38B9-0BB91A310C5D}"/>
              </a:ext>
            </a:extLst>
          </p:cNvPr>
          <p:cNvPicPr>
            <a:picLocks noChangeAspect="1"/>
          </p:cNvPicPr>
          <p:nvPr/>
        </p:nvPicPr>
        <p:blipFill>
          <a:blip r:embed="rId2"/>
          <a:stretch>
            <a:fillRect/>
          </a:stretch>
        </p:blipFill>
        <p:spPr>
          <a:xfrm>
            <a:off x="469829" y="1510112"/>
            <a:ext cx="8183817" cy="419554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slider range">
            <a:extLst>
              <a:ext uri="{FF2B5EF4-FFF2-40B4-BE49-F238E27FC236}">
                <a16:creationId xmlns:a16="http://schemas.microsoft.com/office/drawing/2014/main" id="{5B27F776-BD47-7A32-1B4E-386433DCAC0B}"/>
              </a:ext>
            </a:extLst>
          </p:cNvPr>
          <p:cNvPicPr>
            <a:picLocks noChangeAspect="1"/>
          </p:cNvPicPr>
          <p:nvPr/>
        </p:nvPicPr>
        <p:blipFill>
          <a:blip r:embed="rId3"/>
          <a:stretch>
            <a:fillRect/>
          </a:stretch>
        </p:blipFill>
        <p:spPr>
          <a:xfrm>
            <a:off x="4674062" y="1693264"/>
            <a:ext cx="7153119" cy="89816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descr="textbox">
            <a:extLst>
              <a:ext uri="{FF2B5EF4-FFF2-40B4-BE49-F238E27FC236}">
                <a16:creationId xmlns:a16="http://schemas.microsoft.com/office/drawing/2014/main" id="{BE66F5D6-463C-7812-C647-8CF99694E59B}"/>
              </a:ext>
            </a:extLst>
          </p:cNvPr>
          <p:cNvSpPr txBox="1"/>
          <p:nvPr/>
        </p:nvSpPr>
        <p:spPr>
          <a:xfrm>
            <a:off x="8372530" y="3134307"/>
            <a:ext cx="1862895" cy="830997"/>
          </a:xfrm>
          <a:prstGeom prst="rect">
            <a:avLst/>
          </a:prstGeom>
          <a:ln w="28575">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Payload Range Slider</a:t>
            </a:r>
          </a:p>
        </p:txBody>
      </p:sp>
      <p:sp>
        <p:nvSpPr>
          <p:cNvPr id="11" name="Arrow: Up 10" descr="arrow indicating payload ranger">
            <a:extLst>
              <a:ext uri="{FF2B5EF4-FFF2-40B4-BE49-F238E27FC236}">
                <a16:creationId xmlns:a16="http://schemas.microsoft.com/office/drawing/2014/main" id="{0F26BD3B-BE80-7BD1-F7A0-6E53FAA54AA1}"/>
              </a:ext>
            </a:extLst>
          </p:cNvPr>
          <p:cNvSpPr/>
          <p:nvPr/>
        </p:nvSpPr>
        <p:spPr>
          <a:xfrm>
            <a:off x="9302875" y="2462116"/>
            <a:ext cx="224852" cy="67455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12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3</a:t>
            </a:r>
          </a:p>
        </p:txBody>
      </p:sp>
      <p:pic>
        <p:nvPicPr>
          <p:cNvPr id="5" name="Picture 4" descr="A piechart showing landing success at four different launch sites on dashboard">
            <a:extLst>
              <a:ext uri="{FF2B5EF4-FFF2-40B4-BE49-F238E27FC236}">
                <a16:creationId xmlns:a16="http://schemas.microsoft.com/office/drawing/2014/main" id="{6CA8F69B-5318-E6B3-4984-51867D9A86CD}"/>
              </a:ext>
            </a:extLst>
          </p:cNvPr>
          <p:cNvPicPr>
            <a:picLocks noChangeAspect="1"/>
          </p:cNvPicPr>
          <p:nvPr/>
        </p:nvPicPr>
        <p:blipFill>
          <a:blip r:embed="rId2"/>
          <a:stretch>
            <a:fillRect/>
          </a:stretch>
        </p:blipFill>
        <p:spPr>
          <a:xfrm>
            <a:off x="248318" y="1499591"/>
            <a:ext cx="8625902" cy="42854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pie chart showing landing success KSC-LC39A launch sites on dashboard">
            <a:extLst>
              <a:ext uri="{FF2B5EF4-FFF2-40B4-BE49-F238E27FC236}">
                <a16:creationId xmlns:a16="http://schemas.microsoft.com/office/drawing/2014/main" id="{E7393926-6A68-8EE0-81EA-495D9DC84A31}"/>
              </a:ext>
            </a:extLst>
          </p:cNvPr>
          <p:cNvPicPr>
            <a:picLocks noChangeAspect="1"/>
          </p:cNvPicPr>
          <p:nvPr/>
        </p:nvPicPr>
        <p:blipFill>
          <a:blip r:embed="rId3"/>
          <a:stretch>
            <a:fillRect/>
          </a:stretch>
        </p:blipFill>
        <p:spPr>
          <a:xfrm>
            <a:off x="5601486" y="3428536"/>
            <a:ext cx="5500153" cy="2524097"/>
          </a:xfrm>
          <a:prstGeom prst="rect">
            <a:avLst/>
          </a:prstGeom>
          <a:ln w="88900" cap="sq" cmpd="thickThin">
            <a:solidFill>
              <a:srgbClr val="00B0F0"/>
            </a:solidFill>
            <a:prstDash val="solid"/>
            <a:miter lim="800000"/>
          </a:ln>
          <a:effectLst>
            <a:innerShdw blurRad="76200">
              <a:srgbClr val="000000"/>
            </a:innerShdw>
          </a:effectLst>
        </p:spPr>
      </p:pic>
      <p:sp>
        <p:nvSpPr>
          <p:cNvPr id="7" name="TextBox 6" descr="textbox ">
            <a:extLst>
              <a:ext uri="{FF2B5EF4-FFF2-40B4-BE49-F238E27FC236}">
                <a16:creationId xmlns:a16="http://schemas.microsoft.com/office/drawing/2014/main" id="{CF28E0BD-B4CB-3E1A-AACC-A18C9502960A}"/>
              </a:ext>
            </a:extLst>
          </p:cNvPr>
          <p:cNvSpPr txBox="1"/>
          <p:nvPr/>
        </p:nvSpPr>
        <p:spPr>
          <a:xfrm>
            <a:off x="9005186" y="1700237"/>
            <a:ext cx="1995906" cy="1015663"/>
          </a:xfrm>
          <a:prstGeom prst="rect">
            <a:avLst/>
          </a:prstGeom>
          <a:ln>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Launch Site with highest landing success</a:t>
            </a:r>
          </a:p>
        </p:txBody>
      </p:sp>
      <p:cxnSp>
        <p:nvCxnSpPr>
          <p:cNvPr id="9" name="Straight Arrow Connector 8" descr="arrow indicating a pie chart">
            <a:extLst>
              <a:ext uri="{FF2B5EF4-FFF2-40B4-BE49-F238E27FC236}">
                <a16:creationId xmlns:a16="http://schemas.microsoft.com/office/drawing/2014/main" id="{02F56358-981C-5DC6-824D-95860AC299AC}"/>
              </a:ext>
            </a:extLst>
          </p:cNvPr>
          <p:cNvCxnSpPr/>
          <p:nvPr/>
        </p:nvCxnSpPr>
        <p:spPr>
          <a:xfrm>
            <a:off x="9338497" y="2722152"/>
            <a:ext cx="15870" cy="4177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973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3E4B-52CF-DB63-EABB-A73618530FF9}"/>
              </a:ext>
            </a:extLst>
          </p:cNvPr>
          <p:cNvSpPr>
            <a:spLocks noGrp="1"/>
          </p:cNvSpPr>
          <p:nvPr>
            <p:ph type="title"/>
          </p:nvPr>
        </p:nvSpPr>
        <p:spPr>
          <a:xfrm>
            <a:off x="838200" y="224"/>
            <a:ext cx="10515600" cy="1325563"/>
          </a:xfrm>
        </p:spPr>
        <p:txBody>
          <a:bodyPr/>
          <a:lstStyle/>
          <a:p>
            <a:r>
              <a:rPr lang="en-US" dirty="0">
                <a:latin typeface="IBM Plex Mono SemiBold"/>
              </a:rPr>
              <a:t>MACHINE LEARNING PREDICTION MODELS</a:t>
            </a:r>
            <a:endParaRPr lang="en-US" dirty="0"/>
          </a:p>
        </p:txBody>
      </p:sp>
      <p:sp>
        <p:nvSpPr>
          <p:cNvPr id="3" name="TextBox 2">
            <a:extLst>
              <a:ext uri="{FF2B5EF4-FFF2-40B4-BE49-F238E27FC236}">
                <a16:creationId xmlns:a16="http://schemas.microsoft.com/office/drawing/2014/main" id="{A637FA51-2C10-1050-8651-3DF0A8B2867B}"/>
              </a:ext>
            </a:extLst>
          </p:cNvPr>
          <p:cNvSpPr txBox="1"/>
          <p:nvPr/>
        </p:nvSpPr>
        <p:spPr>
          <a:xfrm>
            <a:off x="838052" y="4781282"/>
            <a:ext cx="105116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q"/>
            </a:pPr>
            <a:r>
              <a:rPr lang="en-US" dirty="0">
                <a:solidFill>
                  <a:srgbClr val="0070C0"/>
                </a:solidFill>
                <a:latin typeface="IBM Plex Mono Text"/>
              </a:rPr>
              <a:t>The best method for the prediction models was found to be Logistic Regression, Decision Tree, Support Vector Machine and K-Nearest Neighbors. </a:t>
            </a:r>
            <a:endParaRPr lang="en-US"/>
          </a:p>
          <a:p>
            <a:pPr marL="342900" indent="-342900" algn="just">
              <a:buFont typeface="Wingdings"/>
              <a:buChar char="q"/>
            </a:pPr>
            <a:r>
              <a:rPr lang="en-US" dirty="0">
                <a:solidFill>
                  <a:srgbClr val="0070C0"/>
                </a:solidFill>
                <a:latin typeface="IBM Plex Mono Text"/>
              </a:rPr>
              <a:t>They all have an accuracy of 83.33% on the test data modeled by the machine learning algorithms. </a:t>
            </a:r>
          </a:p>
        </p:txBody>
      </p:sp>
      <p:pic>
        <p:nvPicPr>
          <p:cNvPr id="5" name="Picture 4" descr="A screenshot of a computer program&#10;&#10;Description automatically generated">
            <a:extLst>
              <a:ext uri="{FF2B5EF4-FFF2-40B4-BE49-F238E27FC236}">
                <a16:creationId xmlns:a16="http://schemas.microsoft.com/office/drawing/2014/main" id="{2933D02E-8D03-4928-F2D5-99F8F3B8F1B8}"/>
              </a:ext>
            </a:extLst>
          </p:cNvPr>
          <p:cNvPicPr>
            <a:picLocks noChangeAspect="1"/>
          </p:cNvPicPr>
          <p:nvPr/>
        </p:nvPicPr>
        <p:blipFill>
          <a:blip r:embed="rId2"/>
          <a:stretch>
            <a:fillRect/>
          </a:stretch>
        </p:blipFill>
        <p:spPr>
          <a:xfrm>
            <a:off x="983758" y="1625287"/>
            <a:ext cx="9956173" cy="28883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0538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descr="Outline of the project report">
            <a:extLst>
              <a:ext uri="{FF2B5EF4-FFF2-40B4-BE49-F238E27FC236}">
                <a16:creationId xmlns:a16="http://schemas.microsoft.com/office/drawing/2014/main" id="{902FD5C4-FE5F-46D2-ABC9-49FA4BB8442F}"/>
              </a:ext>
              <a:ext uri="{C183D7F6-B498-43B3-948B-1728B52AA6E4}">
                <adec:decorative xmlns:adec="http://schemas.microsoft.com/office/drawing/2017/decorative" val="0"/>
              </a:ext>
            </a:extLst>
          </p:cNvPr>
          <p:cNvSpPr>
            <a:spLocks noGrp="1"/>
          </p:cNvSpPr>
          <p:nvPr>
            <p:ph sz="half" idx="2"/>
          </p:nvPr>
        </p:nvSpPr>
        <p:spPr>
          <a:xfrm>
            <a:off x="6040821" y="1865039"/>
            <a:ext cx="5181600"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pic>
        <p:nvPicPr>
          <p:cNvPr id="6" name="Picture 5" descr="Outline of the Presentation Report">
            <a:extLst>
              <a:ext uri="{FF2B5EF4-FFF2-40B4-BE49-F238E27FC236}">
                <a16:creationId xmlns:a16="http://schemas.microsoft.com/office/drawing/2014/main" id="{BC389E4E-2C39-BD1D-664B-9D0B9CB12271}"/>
              </a:ext>
            </a:extLst>
          </p:cNvPr>
          <p:cNvPicPr>
            <a:picLocks noChangeAspect="1"/>
          </p:cNvPicPr>
          <p:nvPr/>
        </p:nvPicPr>
        <p:blipFill rotWithShape="1">
          <a:blip r:embed="rId19"/>
          <a:srcRect l="11146" r="10454" b="438"/>
          <a:stretch/>
        </p:blipFill>
        <p:spPr>
          <a:xfrm>
            <a:off x="1243834" y="2177612"/>
            <a:ext cx="3203998" cy="2870671"/>
          </a:xfrm>
          <a:prstGeom prst="rect">
            <a:avLst/>
          </a:prstGeom>
        </p:spPr>
      </p:pic>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sp>
        <p:nvSpPr>
          <p:cNvPr id="6" name="Content Placeholder 5">
            <a:extLst>
              <a:ext uri="{FF2B5EF4-FFF2-40B4-BE49-F238E27FC236}">
                <a16:creationId xmlns:a16="http://schemas.microsoft.com/office/drawing/2014/main" id="{ED189FA2-2FFF-8CE1-29A3-D8C0C6D785BE}"/>
              </a:ext>
            </a:extLst>
          </p:cNvPr>
          <p:cNvSpPr>
            <a:spLocks noGrp="1"/>
          </p:cNvSpPr>
          <p:nvPr>
            <p:ph sz="half" idx="1"/>
          </p:nvPr>
        </p:nvSpPr>
        <p:spPr>
          <a:xfrm>
            <a:off x="838200" y="1492921"/>
            <a:ext cx="10515600" cy="4447929"/>
          </a:xfrm>
          <a:ln>
            <a:solidFill>
              <a:srgbClr val="0E659B"/>
            </a:solidFill>
          </a:ln>
        </p:spPr>
        <p:txBody>
          <a:bodyPr vert="horz" lIns="91440" tIns="45720" rIns="91440" bIns="45720" rtlCol="0" anchor="t">
            <a:noAutofit/>
          </a:bodyPr>
          <a:lstStyle/>
          <a:p>
            <a:endParaRPr lang="en-US" sz="1600" dirty="0">
              <a:latin typeface="IBM Plex Mono Text"/>
            </a:endParaRPr>
          </a:p>
          <a:p>
            <a:r>
              <a:rPr lang="en-US" sz="1600" dirty="0">
                <a:latin typeface="IBM Plex Mono Text"/>
              </a:rPr>
              <a:t>Increasing flight numbers tend to correlate with a higher rate of successful landings, indicating a potential continuous learning process among engineers involved in the project, building on previous results.</a:t>
            </a:r>
            <a:endParaRPr lang="en-US" sz="1600"/>
          </a:p>
          <a:p>
            <a:r>
              <a:rPr lang="en-US" sz="1600" dirty="0">
                <a:latin typeface="IBM Plex Mono Text"/>
              </a:rPr>
              <a:t>The success rate at each launch site tends to increase as the flight number increases, suggesting a learning curve and improvement in processes over time.</a:t>
            </a:r>
          </a:p>
          <a:p>
            <a:r>
              <a:rPr lang="en-US" sz="1600" dirty="0">
                <a:latin typeface="IBM Plex Mono Text"/>
              </a:rPr>
              <a:t>KSC LC 39A exhibits the highest success rate among all launch sites.</a:t>
            </a:r>
          </a:p>
          <a:p>
            <a:r>
              <a:rPr lang="en-US" sz="1600" dirty="0">
                <a:latin typeface="IBM Plex Mono Text"/>
              </a:rPr>
              <a:t>The majority of payload masses sent are below 7000 kg.</a:t>
            </a:r>
          </a:p>
          <a:p>
            <a:r>
              <a:rPr lang="en-US" sz="1600" dirty="0">
                <a:latin typeface="IBM Plex Mono Text"/>
              </a:rPr>
              <a:t>For payloads exceeding 12000 kg, CCAFS SLC-40 demonstrates a better success rate compared to other launch sites.</a:t>
            </a:r>
          </a:p>
          <a:p>
            <a:r>
              <a:rPr lang="en-US" sz="1600" dirty="0">
                <a:latin typeface="IBM Plex Mono Text"/>
              </a:rPr>
              <a:t>SSO orbit shows a 100% success rate, with LEO orbit also demonstrating higher success rates.</a:t>
            </a:r>
            <a:endParaRPr lang="en-US" sz="1600">
              <a:latin typeface="IBM Plex Mono Text"/>
            </a:endParaRPr>
          </a:p>
          <a:p>
            <a:r>
              <a:rPr lang="en-US" sz="1600" dirty="0">
                <a:latin typeface="IBM Plex Mono Text"/>
              </a:rPr>
              <a:t>Beyond 2013, there is an observed increase in success rate with each passing year.</a:t>
            </a:r>
            <a:endParaRPr lang="en-US" sz="1600">
              <a:latin typeface="IBM Plex Mono Text"/>
            </a:endParaRPr>
          </a:p>
          <a:p>
            <a:r>
              <a:rPr lang="en-US" sz="1600" dirty="0">
                <a:latin typeface="IBM Plex Mono Text"/>
              </a:rPr>
              <a:t>All four launch sites are situated closer to the coastline, railway, and highway, while being farther from urban areas. This placement ensures safety in case of failure, as launch sites are kept away from densely populated areas. Additionally, proximity to the coast, railway, and highway provides logistical advantages for transportation of heavy rocket or payload objects.</a:t>
            </a:r>
          </a:p>
          <a:p>
            <a:endParaRPr lang="en-US" sz="1800" dirty="0">
              <a:latin typeface="Arial"/>
              <a:cs typeface="Arial"/>
            </a:endParaRPr>
          </a:p>
          <a:p>
            <a:endParaRPr lang="en-US" dirty="0">
              <a:latin typeface="IBM Plex Mono Text"/>
            </a:endParaRPr>
          </a:p>
        </p:txBody>
      </p:sp>
    </p:spTree>
    <p:extLst>
      <p:ext uri="{BB962C8B-B14F-4D97-AF65-F5344CB8AC3E}">
        <p14:creationId xmlns:p14="http://schemas.microsoft.com/office/powerpoint/2010/main" val="216113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35280" y="1761230"/>
            <a:ext cx="5117206" cy="3771790"/>
          </a:xfrm>
          <a:ln>
            <a:solidFill>
              <a:srgbClr val="0E659B"/>
            </a:solidFill>
          </a:ln>
        </p:spPr>
        <p:txBody>
          <a:bodyPr vert="horz" lIns="91440" tIns="45720" rIns="91440" bIns="45720" rtlCol="0" anchor="t">
            <a:normAutofit fontScale="92500" lnSpcReduction="20000"/>
          </a:bodyPr>
          <a:lstStyle/>
          <a:p>
            <a:pPr marL="0" indent="0" algn="just">
              <a:buNone/>
            </a:pPr>
            <a:endParaRPr lang="en-US" dirty="0">
              <a:latin typeface="IBM Plex Mono Text"/>
            </a:endParaRPr>
          </a:p>
          <a:p>
            <a:pPr marL="0" indent="0">
              <a:buNone/>
            </a:pPr>
            <a:r>
              <a:rPr lang="en-US" dirty="0">
                <a:latin typeface="IBM Plex Mono Text"/>
              </a:rPr>
              <a:t>Findings</a:t>
            </a:r>
          </a:p>
          <a:p>
            <a:pPr marL="0" indent="0" algn="just">
              <a:buNone/>
            </a:pPr>
            <a:endParaRPr lang="en-US" dirty="0"/>
          </a:p>
          <a:p>
            <a:pPr algn="just"/>
            <a:r>
              <a:rPr lang="en-US" sz="1800" dirty="0">
                <a:latin typeface="IBM Plex Mono Text"/>
              </a:rPr>
              <a:t>The success rates at each launch site tend to improve with increasing flight numbers, reflecting a learning curve and refinement of processes.</a:t>
            </a:r>
          </a:p>
          <a:p>
            <a:pPr algn="just"/>
            <a:r>
              <a:rPr lang="en-US" sz="1800" dirty="0">
                <a:latin typeface="IBM Plex Mono Text"/>
              </a:rPr>
              <a:t>Beyond 2013, there is a notable increase in success rates, indicating advancements in technology and operational practices.</a:t>
            </a:r>
          </a:p>
          <a:p>
            <a:pPr algn="just"/>
            <a:r>
              <a:rPr lang="en-US" sz="1800" dirty="0">
                <a:latin typeface="IBM Plex Mono Text"/>
              </a:rPr>
              <a:t>The strategic positioning of launch sites away from urban areas, closer to the coastline, railway, and highway, ensures public safety in the event of failure and facilitates efficient logistics for transporting heavy payloads.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461975" y="1718300"/>
            <a:ext cx="4816699" cy="3857649"/>
          </a:xfrm>
          <a:ln>
            <a:solidFill>
              <a:srgbClr val="0E659B"/>
            </a:solidFill>
          </a:ln>
        </p:spPr>
        <p:txBody>
          <a:bodyPr vert="horz" lIns="91440" tIns="45720" rIns="91440" bIns="45720" rtlCol="0" anchor="t">
            <a:normAutofit fontScale="92500" lnSpcReduction="20000"/>
          </a:bodyPr>
          <a:lstStyle/>
          <a:p>
            <a:pPr marL="0" indent="0">
              <a:buNone/>
            </a:pPr>
            <a:endParaRPr lang="en-US" dirty="0">
              <a:latin typeface="IBM Plex Mono Text"/>
            </a:endParaRPr>
          </a:p>
          <a:p>
            <a:pPr marL="0" indent="0">
              <a:buNone/>
            </a:pPr>
            <a:r>
              <a:rPr lang="en-US" dirty="0">
                <a:latin typeface="IBM Plex Mono Text"/>
              </a:rPr>
              <a:t>Implications</a:t>
            </a:r>
          </a:p>
          <a:p>
            <a:pPr marL="0" indent="0">
              <a:buNone/>
            </a:pPr>
            <a:endParaRPr lang="en-US" dirty="0"/>
          </a:p>
          <a:p>
            <a:pPr algn="just"/>
            <a:r>
              <a:rPr lang="en-US" sz="1800" dirty="0">
                <a:latin typeface="IBM Plex Mono Text"/>
              </a:rPr>
              <a:t>The findings suggest that the aerospace industry is evolving, with a focus on continuous improvement and learning from past experiences.</a:t>
            </a:r>
          </a:p>
          <a:p>
            <a:pPr algn="just"/>
            <a:r>
              <a:rPr lang="en-US" sz="1800" dirty="0">
                <a:latin typeface="IBM Plex Mono Text"/>
              </a:rPr>
              <a:t>The observed increase in success rates over time underscores the importance of ongoing research, development, and collaboration within the space exploration community.</a:t>
            </a:r>
          </a:p>
          <a:p>
            <a:pPr algn="just"/>
            <a:r>
              <a:rPr lang="en-US" sz="1800" dirty="0">
                <a:latin typeface="IBM Plex Mono Text"/>
              </a:rPr>
              <a:t>The strategic placement of launch sites highlights the significance of safety considerations and logistical efficiency in mission planning and execution.</a:t>
            </a:r>
          </a:p>
        </p:txBody>
      </p:sp>
    </p:spTree>
    <p:extLst>
      <p:ext uri="{BB962C8B-B14F-4D97-AF65-F5344CB8AC3E}">
        <p14:creationId xmlns:p14="http://schemas.microsoft.com/office/powerpoint/2010/main" val="647271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447699" y="1793428"/>
            <a:ext cx="6809509" cy="3685929"/>
          </a:xfrm>
          <a:ln>
            <a:solidFill>
              <a:srgbClr val="0E659B"/>
            </a:solidFill>
          </a:ln>
        </p:spPr>
        <p:txBody>
          <a:bodyPr vert="horz" lIns="91440" tIns="45720" rIns="91440" bIns="45720" rtlCol="0" anchor="t">
            <a:normAutofit/>
          </a:bodyPr>
          <a:lstStyle/>
          <a:p>
            <a:r>
              <a:rPr lang="en-US" sz="2000" dirty="0">
                <a:latin typeface="IBM Plex Mono Text"/>
                <a:cs typeface="Arial"/>
              </a:rPr>
              <a:t>The analysis indicates a positive trend of improving success rates in space missions, driven by continuous learning and refinement of engineering practices.</a:t>
            </a:r>
            <a:endParaRPr lang="en-US" sz="2000">
              <a:solidFill>
                <a:srgbClr val="000000"/>
              </a:solidFill>
              <a:latin typeface="IBM Plex Mono Text"/>
              <a:cs typeface="Arial"/>
            </a:endParaRPr>
          </a:p>
          <a:p>
            <a:r>
              <a:rPr lang="en-US" sz="2000" dirty="0">
                <a:latin typeface="IBM Plex Mono Text"/>
                <a:cs typeface="Arial"/>
              </a:rPr>
              <a:t>KSC LC 39A emerges as an effective launch site, while CCAFS SLC-40 shows promise for handling heavier payloads.</a:t>
            </a:r>
            <a:endParaRPr lang="en-US" sz="2000" dirty="0">
              <a:latin typeface="IBM Plex Mono Text"/>
            </a:endParaRPr>
          </a:p>
          <a:p>
            <a:r>
              <a:rPr lang="en-US" sz="2000" dirty="0">
                <a:latin typeface="IBM Plex Mono Text"/>
                <a:cs typeface="Arial"/>
              </a:rPr>
              <a:t>Consistent success rates in specific orbits highlight the significance of strategic mission planning.</a:t>
            </a:r>
            <a:endParaRPr lang="en-US" sz="2000" dirty="0">
              <a:latin typeface="IBM Plex Mono Text"/>
            </a:endParaRPr>
          </a:p>
          <a:p>
            <a:r>
              <a:rPr lang="en-US" sz="2000" dirty="0">
                <a:latin typeface="IBM Plex Mono Text"/>
              </a:rPr>
              <a:t>The observed increase in success rates beyond 2013 reflects advancements in technology and operational practices, emphasizing the dynamic nature of the aerospace industry.</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latin typeface="IBM Plex Mono SemiBold"/>
              </a:rPr>
              <a:t>APPENDIX </a:t>
            </a:r>
            <a:endParaRPr lang="en-US" dirty="0"/>
          </a:p>
        </p:txBody>
      </p:sp>
      <p:pic>
        <p:nvPicPr>
          <p:cNvPr id="12" name="Picture 11" descr="A screenshot of a graph&#10;&#10;Description automatically generated">
            <a:extLst>
              <a:ext uri="{FF2B5EF4-FFF2-40B4-BE49-F238E27FC236}">
                <a16:creationId xmlns:a16="http://schemas.microsoft.com/office/drawing/2014/main" id="{0EF19753-BC73-1CFA-8D18-9CD6DCF0D0EC}"/>
              </a:ext>
            </a:extLst>
          </p:cNvPr>
          <p:cNvPicPr>
            <a:picLocks noChangeAspect="1"/>
          </p:cNvPicPr>
          <p:nvPr/>
        </p:nvPicPr>
        <p:blipFill>
          <a:blip r:embed="rId2"/>
          <a:stretch>
            <a:fillRect/>
          </a:stretch>
        </p:blipFill>
        <p:spPr>
          <a:xfrm>
            <a:off x="219075" y="2320680"/>
            <a:ext cx="11753850" cy="2409825"/>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16252F56-8593-B229-57A9-C677933467E7}"/>
              </a:ext>
            </a:extLst>
          </p:cNvPr>
          <p:cNvSpPr txBox="1"/>
          <p:nvPr/>
        </p:nvSpPr>
        <p:spPr>
          <a:xfrm>
            <a:off x="1169830" y="1695717"/>
            <a:ext cx="7787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Calculation of distance between launch sites and other points of interests</a:t>
            </a:r>
          </a:p>
        </p:txBody>
      </p:sp>
    </p:spTree>
    <p:extLst>
      <p:ext uri="{BB962C8B-B14F-4D97-AF65-F5344CB8AC3E}">
        <p14:creationId xmlns:p14="http://schemas.microsoft.com/office/powerpoint/2010/main" val="341000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532476" y="1510498"/>
            <a:ext cx="6819105" cy="4508376"/>
          </a:xfrm>
          <a:ln>
            <a:solidFill>
              <a:srgbClr val="0E659B"/>
            </a:solidFill>
          </a:ln>
        </p:spPr>
        <p:txBody>
          <a:bodyPr vert="horz" lIns="91440" tIns="45720" rIns="91440" bIns="45720" rtlCol="0" anchor="t">
            <a:normAutofit/>
          </a:bodyPr>
          <a:lstStyle/>
          <a:p>
            <a:endParaRPr lang="en-US" sz="2200" dirty="0">
              <a:latin typeface="IBM Plex Mono Text"/>
            </a:endParaRPr>
          </a:p>
          <a:p>
            <a:r>
              <a:rPr lang="en-US" sz="2200" dirty="0">
                <a:latin typeface="IBM Plex Mono Text"/>
              </a:rPr>
              <a:t>Analysis of space mission data reveals a positive trend of improving success rates over time.</a:t>
            </a:r>
            <a:endParaRPr lang="en-US"/>
          </a:p>
          <a:p>
            <a:r>
              <a:rPr lang="en-US" sz="2200" dirty="0">
                <a:latin typeface="IBM Plex Mono Text"/>
              </a:rPr>
              <a:t>Key findings highlight:</a:t>
            </a:r>
            <a:endParaRPr lang="en-US" dirty="0"/>
          </a:p>
          <a:p>
            <a:pPr lvl="1"/>
            <a:r>
              <a:rPr lang="en-US" sz="1800" dirty="0">
                <a:latin typeface="IBM Plex Mono Text"/>
              </a:rPr>
              <a:t>Effectiveness of KSC LC-39A as a launch site.</a:t>
            </a:r>
            <a:endParaRPr lang="en-US" dirty="0"/>
          </a:p>
          <a:p>
            <a:pPr lvl="1"/>
            <a:r>
              <a:rPr lang="en-US" sz="1800" dirty="0">
                <a:latin typeface="IBM Plex Mono Text"/>
              </a:rPr>
              <a:t>Potential of CCAFS SLC-40 for handling heavier payloads.</a:t>
            </a:r>
            <a:endParaRPr lang="en-US" dirty="0"/>
          </a:p>
          <a:p>
            <a:pPr lvl="1"/>
            <a:r>
              <a:rPr lang="en-US" sz="1800" dirty="0">
                <a:latin typeface="IBM Plex Mono Text"/>
              </a:rPr>
              <a:t>Importance of strategic mission planning, evident in consistent success rates in specific orbits.</a:t>
            </a:r>
          </a:p>
          <a:p>
            <a:pPr lvl="1"/>
            <a:r>
              <a:rPr lang="en-US" sz="1800" dirty="0">
                <a:latin typeface="IBM Plex Mono Text"/>
              </a:rPr>
              <a:t>Observed increase in success rates beyond 2013 reflects advancements in technology and operational practices.</a:t>
            </a:r>
          </a:p>
          <a:p>
            <a:r>
              <a:rPr lang="en-US" sz="2200" dirty="0">
                <a:latin typeface="IBM Plex Mono Text"/>
              </a:rPr>
              <a:t>Insights underscore the importance of continuous innovation and collaboration in achieving successful space missions.</a:t>
            </a:r>
            <a:endParaRPr lang="en-US" sz="2200" dirty="0"/>
          </a:p>
          <a:p>
            <a:endParaRPr lang="en-US" sz="2200"/>
          </a:p>
        </p:txBody>
      </p:sp>
      <p:pic>
        <p:nvPicPr>
          <p:cNvPr id="6" name="Picture 5" descr="Executive Summary">
            <a:extLst>
              <a:ext uri="{FF2B5EF4-FFF2-40B4-BE49-F238E27FC236}">
                <a16:creationId xmlns:a16="http://schemas.microsoft.com/office/drawing/2014/main" id="{02502A4F-DFE1-9010-CE52-89619EBBFB0D}"/>
              </a:ext>
            </a:extLst>
          </p:cNvPr>
          <p:cNvPicPr>
            <a:picLocks noChangeAspect="1"/>
          </p:cNvPicPr>
          <p:nvPr/>
        </p:nvPicPr>
        <p:blipFill rotWithShape="1">
          <a:blip r:embed="rId3"/>
          <a:srcRect l="30388" t="8658" r="29310" b="11255"/>
          <a:stretch/>
        </p:blipFill>
        <p:spPr>
          <a:xfrm>
            <a:off x="928166" y="1938243"/>
            <a:ext cx="2956040" cy="292369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paceX booster first stage successful landing gif">
            <a:extLst>
              <a:ext uri="{FF2B5EF4-FFF2-40B4-BE49-F238E27FC236}">
                <a16:creationId xmlns:a16="http://schemas.microsoft.com/office/drawing/2014/main" id="{714A6DC9-E9F2-2B0F-AB55-8FB1552C9B1B}"/>
              </a:ext>
            </a:extLst>
          </p:cNvPr>
          <p:cNvPicPr>
            <a:picLocks noChangeAspect="1"/>
          </p:cNvPicPr>
          <p:nvPr/>
        </p:nvPicPr>
        <p:blipFill>
          <a:blip r:embed="rId2"/>
          <a:stretch>
            <a:fillRect/>
          </a:stretch>
        </p:blipFill>
        <p:spPr>
          <a:xfrm>
            <a:off x="801415" y="2696221"/>
            <a:ext cx="3993932" cy="2246586"/>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95005" y="327650"/>
            <a:ext cx="7647865" cy="1325563"/>
          </a:xfrm>
        </p:spPr>
        <p:txBody>
          <a:bodyPr anchor="ctr">
            <a:normAutofit/>
          </a:bodyPr>
          <a:lstStyle/>
          <a:p>
            <a:r>
              <a:rPr lang="en-US"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902559" y="1654832"/>
            <a:ext cx="6451243" cy="4325062"/>
          </a:xfrm>
          <a:prstGeom prst="rect">
            <a:avLst/>
          </a:prstGeom>
          <a:ln>
            <a:solidFill>
              <a:srgbClr val="0E659B"/>
            </a:solidFill>
          </a:ln>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algn="just"/>
            <a:r>
              <a:rPr lang="en-US" sz="2200" dirty="0">
                <a:latin typeface="IBM Plex Mono Text"/>
              </a:rPr>
              <a:t>The capstone project aims to predict the successful landing of the Falcon 9 first stage.</a:t>
            </a:r>
            <a:endParaRPr lang="en-US" dirty="0"/>
          </a:p>
          <a:p>
            <a:pPr marL="342900" algn="just"/>
            <a:r>
              <a:rPr lang="en-US" sz="2200" dirty="0">
                <a:latin typeface="IBM Plex Mono Text"/>
              </a:rPr>
              <a:t>SpaceX promotes Falcon 9 rocket launches on their website, priced at $62 million, significantly lower than competitors' costs of over $165 million, largely due to the reusable first stage.</a:t>
            </a:r>
            <a:endParaRPr lang="en-US" dirty="0"/>
          </a:p>
          <a:p>
            <a:pPr marL="342900" algn="just"/>
            <a:r>
              <a:rPr lang="en-US" sz="2200" dirty="0">
                <a:latin typeface="IBM Plex Mono Text"/>
              </a:rPr>
              <a:t>Predicting the first stage's landing success enables estimation of launch costs, crucial for competing bids against SpaceX.</a:t>
            </a:r>
            <a:endParaRPr lang="en-US" sz="2200" dirty="0"/>
          </a:p>
          <a:p>
            <a:pPr marL="342900" algn="just"/>
            <a:r>
              <a:rPr lang="en-US" sz="2200" dirty="0">
                <a:latin typeface="IBM Plex Mono Text"/>
              </a:rPr>
              <a:t>Using data science methods, variables like Payload Mass, Flight Number, Orbit Type, Launch Site location, and other factors were examined to gain insights into their behaviors and dependencies, particularly regarding landing success and mission success rates.</a:t>
            </a:r>
            <a:endParaRPr lang="en-US" sz="2200"/>
          </a:p>
          <a:p>
            <a:pPr marL="342900" algn="just"/>
            <a:endParaRPr lang="en-US" sz="2200" dirty="0"/>
          </a:p>
          <a:p>
            <a:pPr marL="342900" indent="-342900" algn="just"/>
            <a:endParaRPr lang="en-US" sz="2200" dirty="0"/>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349247" y="1707383"/>
            <a:ext cx="5308243" cy="4443304"/>
          </a:xfrm>
        </p:spPr>
        <p:txBody>
          <a:bodyPr vert="horz" lIns="91440" tIns="45720" rIns="91440" bIns="45720" rtlCol="0" anchor="t">
            <a:normAutofit fontScale="92500" lnSpcReduction="20000"/>
          </a:bodyPr>
          <a:lstStyle/>
          <a:p>
            <a:r>
              <a:rPr lang="en-US" sz="2400" dirty="0">
                <a:latin typeface="IBM Plex Mono Text"/>
              </a:rPr>
              <a:t>Data Collection </a:t>
            </a:r>
            <a:endParaRPr lang="en-US" sz="2400">
              <a:latin typeface="IBM Plex Mono Text"/>
            </a:endParaRPr>
          </a:p>
          <a:p>
            <a:pPr lvl="1"/>
            <a:r>
              <a:rPr lang="en-US" sz="2200" dirty="0">
                <a:latin typeface="IBM Plex Mono Text"/>
              </a:rPr>
              <a:t>APIs</a:t>
            </a:r>
          </a:p>
          <a:p>
            <a:pPr lvl="1"/>
            <a:r>
              <a:rPr lang="en-US" sz="2200" dirty="0">
                <a:latin typeface="IBM Plex Mono Text"/>
              </a:rPr>
              <a:t>Web scraping using </a:t>
            </a:r>
            <a:r>
              <a:rPr lang="en-US" sz="2200" err="1">
                <a:latin typeface="IBM Plex Mono Text"/>
              </a:rPr>
              <a:t>BeautifulSoup</a:t>
            </a:r>
            <a:r>
              <a:rPr lang="en-US" sz="2200" dirty="0">
                <a:latin typeface="IBM Plex Mono Text"/>
              </a:rPr>
              <a:t> library</a:t>
            </a:r>
            <a:endParaRPr lang="en-US" sz="2200" dirty="0" err="1">
              <a:latin typeface="IBM Plex Mono Text"/>
            </a:endParaRPr>
          </a:p>
          <a:p>
            <a:r>
              <a:rPr lang="en-US" sz="2400" dirty="0">
                <a:latin typeface="IBM Plex Mono Text"/>
              </a:rPr>
              <a:t>Data Wrangling</a:t>
            </a:r>
          </a:p>
          <a:p>
            <a:r>
              <a:rPr lang="en-US" sz="2400" dirty="0">
                <a:latin typeface="IBM Plex Mono Text"/>
              </a:rPr>
              <a:t>Exploratory Data Analysis </a:t>
            </a:r>
            <a:endParaRPr lang="en-US" sz="2400">
              <a:latin typeface="IBM Plex Mono Text"/>
            </a:endParaRPr>
          </a:p>
          <a:p>
            <a:pPr lvl="1"/>
            <a:r>
              <a:rPr lang="en-US" sz="2200" dirty="0">
                <a:latin typeface="IBM Plex Mono Text"/>
              </a:rPr>
              <a:t>Pandas, matplotlib, </a:t>
            </a:r>
            <a:r>
              <a:rPr lang="en-US" sz="2200" err="1">
                <a:latin typeface="IBM Plex Mono Text"/>
              </a:rPr>
              <a:t>numpy</a:t>
            </a:r>
            <a:r>
              <a:rPr lang="en-US" sz="2200" dirty="0">
                <a:latin typeface="IBM Plex Mono Text"/>
              </a:rPr>
              <a:t>, and </a:t>
            </a:r>
            <a:r>
              <a:rPr lang="en-US" sz="2200" err="1">
                <a:latin typeface="IBM Plex Mono Text"/>
              </a:rPr>
              <a:t>scipy</a:t>
            </a:r>
            <a:endParaRPr lang="en-US" sz="2200">
              <a:latin typeface="IBM Plex Mono Text"/>
            </a:endParaRPr>
          </a:p>
          <a:p>
            <a:pPr lvl="1"/>
            <a:r>
              <a:rPr lang="en-US" sz="2200" dirty="0">
                <a:latin typeface="IBM Plex Mono Text"/>
              </a:rPr>
              <a:t>SQL</a:t>
            </a:r>
          </a:p>
          <a:p>
            <a:r>
              <a:rPr lang="en-US" sz="2400" dirty="0">
                <a:latin typeface="IBM Plex Mono Text"/>
              </a:rPr>
              <a:t>Interactive Visual Analytics</a:t>
            </a:r>
          </a:p>
          <a:p>
            <a:pPr lvl="1"/>
            <a:r>
              <a:rPr lang="en-US" sz="2200" dirty="0">
                <a:latin typeface="IBM Plex Mono Text"/>
              </a:rPr>
              <a:t>Using Folium map library</a:t>
            </a:r>
          </a:p>
          <a:p>
            <a:pPr lvl="1"/>
            <a:r>
              <a:rPr lang="en-US" sz="2200" dirty="0">
                <a:latin typeface="IBM Plex Mono Text"/>
              </a:rPr>
              <a:t>Dashboard using </a:t>
            </a:r>
            <a:r>
              <a:rPr lang="en-US" sz="2200" err="1">
                <a:latin typeface="IBM Plex Mono Text"/>
              </a:rPr>
              <a:t>Plotly</a:t>
            </a:r>
            <a:r>
              <a:rPr lang="en-US" sz="2200" dirty="0">
                <a:latin typeface="IBM Plex Mono Text"/>
              </a:rPr>
              <a:t> Dash</a:t>
            </a:r>
          </a:p>
          <a:p>
            <a:r>
              <a:rPr lang="en-US" sz="2400" dirty="0">
                <a:latin typeface="IBM Plex Mono Text"/>
              </a:rPr>
              <a:t>Prediction Models</a:t>
            </a:r>
          </a:p>
          <a:p>
            <a:pPr marL="971550" lvl="1" indent="-285750"/>
            <a:r>
              <a:rPr lang="en-US" sz="2200" dirty="0">
                <a:latin typeface="IBM Plex Mono Text"/>
              </a:rPr>
              <a:t>SVM</a:t>
            </a:r>
          </a:p>
          <a:p>
            <a:pPr marL="971550" lvl="1" indent="-285750"/>
            <a:r>
              <a:rPr lang="en-US" sz="2200" dirty="0">
                <a:latin typeface="IBM Plex Mono Text"/>
              </a:rPr>
              <a:t>Classification Trees</a:t>
            </a:r>
          </a:p>
          <a:p>
            <a:pPr marL="971550" lvl="1" indent="-285750"/>
            <a:r>
              <a:rPr lang="en-US" sz="2200" dirty="0">
                <a:latin typeface="IBM Plex Mono Text"/>
              </a:rPr>
              <a:t>Regression</a:t>
            </a:r>
          </a:p>
        </p:txBody>
      </p:sp>
      <p:pic>
        <p:nvPicPr>
          <p:cNvPr id="4" name="Picture 3" descr="Methodology">
            <a:extLst>
              <a:ext uri="{FF2B5EF4-FFF2-40B4-BE49-F238E27FC236}">
                <a16:creationId xmlns:a16="http://schemas.microsoft.com/office/drawing/2014/main" id="{E492B2E9-7EB9-322F-36C7-40255E540E90}"/>
              </a:ext>
            </a:extLst>
          </p:cNvPr>
          <p:cNvPicPr>
            <a:picLocks noChangeAspect="1"/>
          </p:cNvPicPr>
          <p:nvPr/>
        </p:nvPicPr>
        <p:blipFill>
          <a:blip r:embed="rId2"/>
          <a:stretch>
            <a:fillRect/>
          </a:stretch>
        </p:blipFill>
        <p:spPr>
          <a:xfrm>
            <a:off x="964325" y="1608082"/>
            <a:ext cx="3649718" cy="3641836"/>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49135" y="78138"/>
            <a:ext cx="2628406" cy="682317"/>
          </a:xfrm>
        </p:spPr>
        <p:txBody>
          <a:bodyPr anchor="ctr">
            <a:normAutofit/>
          </a:bodyPr>
          <a:lstStyle/>
          <a:p>
            <a:r>
              <a:rPr lang="en-US" dirty="0"/>
              <a:t>RESULTS</a:t>
            </a:r>
          </a:p>
        </p:txBody>
      </p:sp>
      <p:sp>
        <p:nvSpPr>
          <p:cNvPr id="7" name="TextBox 6">
            <a:extLst>
              <a:ext uri="{FF2B5EF4-FFF2-40B4-BE49-F238E27FC236}">
                <a16:creationId xmlns:a16="http://schemas.microsoft.com/office/drawing/2014/main" id="{67628768-497D-DC0A-A747-06BA8CFE67E8}"/>
              </a:ext>
            </a:extLst>
          </p:cNvPr>
          <p:cNvSpPr txBox="1"/>
          <p:nvPr/>
        </p:nvSpPr>
        <p:spPr>
          <a:xfrm>
            <a:off x="745692" y="761162"/>
            <a:ext cx="85275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005493"/>
                </a:solidFill>
                <a:latin typeface="IBM Plex Mono SemiBold"/>
              </a:rPr>
              <a:t>DATA COLLECTION THROUGH API</a:t>
            </a:r>
          </a:p>
        </p:txBody>
      </p:sp>
      <p:pic>
        <p:nvPicPr>
          <p:cNvPr id="10" name="Picture 9" descr="Data Collection through APIs">
            <a:extLst>
              <a:ext uri="{FF2B5EF4-FFF2-40B4-BE49-F238E27FC236}">
                <a16:creationId xmlns:a16="http://schemas.microsoft.com/office/drawing/2014/main" id="{BCADDA42-BC58-057D-222D-04901106342F}"/>
              </a:ext>
            </a:extLst>
          </p:cNvPr>
          <p:cNvPicPr>
            <a:picLocks noChangeAspect="1"/>
          </p:cNvPicPr>
          <p:nvPr/>
        </p:nvPicPr>
        <p:blipFill>
          <a:blip r:embed="rId2"/>
          <a:stretch>
            <a:fillRect/>
          </a:stretch>
        </p:blipFill>
        <p:spPr>
          <a:xfrm>
            <a:off x="3048174" y="1649937"/>
            <a:ext cx="8532882" cy="4272736"/>
          </a:xfrm>
          <a:prstGeom prst="rect">
            <a:avLst/>
          </a:prstGeom>
          <a:ln>
            <a:noFill/>
          </a:ln>
          <a:effectLst>
            <a:outerShdw blurRad="292100" dist="139700" dir="2700000" algn="tl" rotWithShape="0">
              <a:srgbClr val="333333">
                <a:alpha val="65000"/>
              </a:srgbClr>
            </a:outerShdw>
          </a:effectLst>
        </p:spPr>
      </p:pic>
      <p:grpSp>
        <p:nvGrpSpPr>
          <p:cNvPr id="5" name="Group 4">
            <a:extLst>
              <a:ext uri="{FF2B5EF4-FFF2-40B4-BE49-F238E27FC236}">
                <a16:creationId xmlns:a16="http://schemas.microsoft.com/office/drawing/2014/main" id="{1E8C409E-3114-52A1-78FD-CDD8ACA778CC}"/>
              </a:ext>
            </a:extLst>
          </p:cNvPr>
          <p:cNvGrpSpPr/>
          <p:nvPr/>
        </p:nvGrpSpPr>
        <p:grpSpPr>
          <a:xfrm>
            <a:off x="382361" y="3787673"/>
            <a:ext cx="4895850" cy="885825"/>
            <a:chOff x="382361" y="3787673"/>
            <a:chExt cx="4895850" cy="885825"/>
          </a:xfrm>
        </p:grpSpPr>
        <p:pic>
          <p:nvPicPr>
            <p:cNvPr id="3" name="Picture 2" descr="A screenshot of a computer code&#10;&#10;Description automatically generated">
              <a:extLst>
                <a:ext uri="{FF2B5EF4-FFF2-40B4-BE49-F238E27FC236}">
                  <a16:creationId xmlns:a16="http://schemas.microsoft.com/office/drawing/2014/main" id="{BA03AC07-53AD-2916-6506-FD11934774A8}"/>
                </a:ext>
              </a:extLst>
            </p:cNvPr>
            <p:cNvPicPr>
              <a:picLocks noChangeAspect="1"/>
            </p:cNvPicPr>
            <p:nvPr/>
          </p:nvPicPr>
          <p:blipFill>
            <a:blip r:embed="rId3"/>
            <a:stretch>
              <a:fillRect/>
            </a:stretch>
          </p:blipFill>
          <p:spPr>
            <a:xfrm>
              <a:off x="382361" y="3787673"/>
              <a:ext cx="4895850" cy="8858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a:extLst>
                <a:ext uri="{FF2B5EF4-FFF2-40B4-BE49-F238E27FC236}">
                  <a16:creationId xmlns:a16="http://schemas.microsoft.com/office/drawing/2014/main" id="{F09971D4-99CE-40BD-0A31-C4EBF887ACBF}"/>
                </a:ext>
              </a:extLst>
            </p:cNvPr>
            <p:cNvSpPr/>
            <p:nvPr/>
          </p:nvSpPr>
          <p:spPr>
            <a:xfrm>
              <a:off x="622478" y="3820732"/>
              <a:ext cx="4393870" cy="395844"/>
            </a:xfrm>
            <a:prstGeom prst="roundRect">
              <a:avLst/>
            </a:prstGeom>
            <a:noFill/>
            <a:ln w="28575">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04E0-9E44-9BC0-F855-78DB37ADBA62}"/>
              </a:ext>
            </a:extLst>
          </p:cNvPr>
          <p:cNvSpPr>
            <a:spLocks noGrp="1"/>
          </p:cNvSpPr>
          <p:nvPr>
            <p:ph type="title"/>
          </p:nvPr>
        </p:nvSpPr>
        <p:spPr>
          <a:xfrm>
            <a:off x="759031" y="246372"/>
            <a:ext cx="10515600" cy="1325563"/>
          </a:xfrm>
        </p:spPr>
        <p:txBody>
          <a:bodyPr/>
          <a:lstStyle/>
          <a:p>
            <a:r>
              <a:rPr lang="en-US" dirty="0">
                <a:latin typeface="IBM Plex Mono SemiBold"/>
              </a:rPr>
              <a:t>DATA COLLECTION WITH WEB SCRAPING</a:t>
            </a:r>
            <a:endParaRPr lang="en-US" dirty="0"/>
          </a:p>
        </p:txBody>
      </p:sp>
      <p:grpSp>
        <p:nvGrpSpPr>
          <p:cNvPr id="8" name="Group 7">
            <a:extLst>
              <a:ext uri="{FF2B5EF4-FFF2-40B4-BE49-F238E27FC236}">
                <a16:creationId xmlns:a16="http://schemas.microsoft.com/office/drawing/2014/main" id="{8E6766A2-56F0-4A7D-9A12-DFB9764EE3DA}"/>
              </a:ext>
            </a:extLst>
          </p:cNvPr>
          <p:cNvGrpSpPr/>
          <p:nvPr/>
        </p:nvGrpSpPr>
        <p:grpSpPr>
          <a:xfrm>
            <a:off x="233215" y="1448639"/>
            <a:ext cx="8428142" cy="3132116"/>
            <a:chOff x="233215" y="1448639"/>
            <a:chExt cx="8428142" cy="3132116"/>
          </a:xfrm>
        </p:grpSpPr>
        <p:pic>
          <p:nvPicPr>
            <p:cNvPr id="3" name="Picture 2" descr="Webscraping">
              <a:extLst>
                <a:ext uri="{FF2B5EF4-FFF2-40B4-BE49-F238E27FC236}">
                  <a16:creationId xmlns:a16="http://schemas.microsoft.com/office/drawing/2014/main" id="{6014B32D-74D6-EB9B-E004-3F5028A0AA02}"/>
                </a:ext>
              </a:extLst>
            </p:cNvPr>
            <p:cNvPicPr>
              <a:picLocks noChangeAspect="1"/>
            </p:cNvPicPr>
            <p:nvPr/>
          </p:nvPicPr>
          <p:blipFill>
            <a:blip r:embed="rId2"/>
            <a:stretch>
              <a:fillRect/>
            </a:stretch>
          </p:blipFill>
          <p:spPr>
            <a:xfrm>
              <a:off x="233215" y="1448639"/>
              <a:ext cx="8428142" cy="31321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Rounded Corners 6">
              <a:extLst>
                <a:ext uri="{FF2B5EF4-FFF2-40B4-BE49-F238E27FC236}">
                  <a16:creationId xmlns:a16="http://schemas.microsoft.com/office/drawing/2014/main" id="{CC4C0E86-9700-3F56-3574-887C2A19A2F5}"/>
                </a:ext>
              </a:extLst>
            </p:cNvPr>
            <p:cNvSpPr/>
            <p:nvPr/>
          </p:nvSpPr>
          <p:spPr>
            <a:xfrm>
              <a:off x="440028" y="3080197"/>
              <a:ext cx="2929943" cy="332704"/>
            </a:xfrm>
            <a:prstGeom prst="roundRect">
              <a:avLst/>
            </a:prstGeom>
            <a:noFill/>
            <a:ln w="28575">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Web scrapping&#10;">
            <a:extLst>
              <a:ext uri="{FF2B5EF4-FFF2-40B4-BE49-F238E27FC236}">
                <a16:creationId xmlns:a16="http://schemas.microsoft.com/office/drawing/2014/main" id="{CE72901F-DDE5-EC87-5810-C98446F6F187}"/>
              </a:ext>
            </a:extLst>
          </p:cNvPr>
          <p:cNvPicPr>
            <a:picLocks noChangeAspect="1"/>
          </p:cNvPicPr>
          <p:nvPr/>
        </p:nvPicPr>
        <p:blipFill>
          <a:blip r:embed="rId3"/>
          <a:stretch>
            <a:fillRect/>
          </a:stretch>
        </p:blipFill>
        <p:spPr>
          <a:xfrm>
            <a:off x="3417566" y="2334234"/>
            <a:ext cx="8334500" cy="2984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6568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F82B-2325-30FC-CB9A-3B00C7C6994B}"/>
              </a:ext>
            </a:extLst>
          </p:cNvPr>
          <p:cNvSpPr>
            <a:spLocks noGrp="1"/>
          </p:cNvSpPr>
          <p:nvPr>
            <p:ph type="title"/>
          </p:nvPr>
        </p:nvSpPr>
        <p:spPr>
          <a:xfrm>
            <a:off x="799871" y="459764"/>
            <a:ext cx="4805549" cy="959408"/>
          </a:xfrm>
        </p:spPr>
        <p:txBody>
          <a:bodyPr/>
          <a:lstStyle/>
          <a:p>
            <a:r>
              <a:rPr lang="en-US" dirty="0">
                <a:latin typeface="IBM Plex Mono SemiBold"/>
              </a:rPr>
              <a:t>EDA WITH SQL</a:t>
            </a:r>
            <a:endParaRPr lang="en-US" dirty="0"/>
          </a:p>
        </p:txBody>
      </p:sp>
      <p:pic>
        <p:nvPicPr>
          <p:cNvPr id="5" name="Picture 4" descr="A screenshot of a computer&#10;&#10;Description automatically generated">
            <a:extLst>
              <a:ext uri="{FF2B5EF4-FFF2-40B4-BE49-F238E27FC236}">
                <a16:creationId xmlns:a16="http://schemas.microsoft.com/office/drawing/2014/main" id="{834CB75C-48D3-1738-5084-E6370B78EDC4}"/>
              </a:ext>
            </a:extLst>
          </p:cNvPr>
          <p:cNvPicPr>
            <a:picLocks noChangeAspect="1"/>
          </p:cNvPicPr>
          <p:nvPr/>
        </p:nvPicPr>
        <p:blipFill>
          <a:blip r:embed="rId2"/>
          <a:stretch>
            <a:fillRect/>
          </a:stretch>
        </p:blipFill>
        <p:spPr>
          <a:xfrm>
            <a:off x="602178" y="1570883"/>
            <a:ext cx="3892138" cy="186566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descr="A screenshot of a computer&#10;&#10;Description automatically generated">
            <a:extLst>
              <a:ext uri="{FF2B5EF4-FFF2-40B4-BE49-F238E27FC236}">
                <a16:creationId xmlns:a16="http://schemas.microsoft.com/office/drawing/2014/main" id="{6D80528D-689B-D9FB-038E-C170BEDBFB35}"/>
              </a:ext>
            </a:extLst>
          </p:cNvPr>
          <p:cNvPicPr>
            <a:picLocks noChangeAspect="1"/>
          </p:cNvPicPr>
          <p:nvPr/>
        </p:nvPicPr>
        <p:blipFill>
          <a:blip r:embed="rId3"/>
          <a:stretch>
            <a:fillRect/>
          </a:stretch>
        </p:blipFill>
        <p:spPr>
          <a:xfrm>
            <a:off x="2273630" y="2104901"/>
            <a:ext cx="9525000"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723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ADA5-73E1-6FC7-3E76-148ADEBF5C95}"/>
              </a:ext>
            </a:extLst>
          </p:cNvPr>
          <p:cNvSpPr>
            <a:spLocks noGrp="1"/>
          </p:cNvSpPr>
          <p:nvPr>
            <p:ph type="title"/>
          </p:nvPr>
        </p:nvSpPr>
        <p:spPr>
          <a:xfrm>
            <a:off x="838200" y="365125"/>
            <a:ext cx="10376079" cy="885535"/>
          </a:xfrm>
        </p:spPr>
        <p:txBody>
          <a:bodyPr/>
          <a:lstStyle/>
          <a:p>
            <a:r>
              <a:rPr lang="en-US" dirty="0">
                <a:latin typeface="IBM Plex Mono SemiBold"/>
              </a:rPr>
              <a:t>DATA WRANGLING</a:t>
            </a:r>
            <a:endParaRPr lang="en-US" dirty="0"/>
          </a:p>
        </p:txBody>
      </p:sp>
      <p:pic>
        <p:nvPicPr>
          <p:cNvPr id="5" name="Picture 4" descr="A screenshot of a computer&#10;&#10;Description automatically generated">
            <a:extLst>
              <a:ext uri="{FF2B5EF4-FFF2-40B4-BE49-F238E27FC236}">
                <a16:creationId xmlns:a16="http://schemas.microsoft.com/office/drawing/2014/main" id="{8E0F949B-E919-7F3C-DD15-7E6E6D02228E}"/>
              </a:ext>
            </a:extLst>
          </p:cNvPr>
          <p:cNvPicPr>
            <a:picLocks noChangeAspect="1"/>
          </p:cNvPicPr>
          <p:nvPr/>
        </p:nvPicPr>
        <p:blipFill>
          <a:blip r:embed="rId2"/>
          <a:stretch>
            <a:fillRect/>
          </a:stretch>
        </p:blipFill>
        <p:spPr>
          <a:xfrm>
            <a:off x="373756" y="1576589"/>
            <a:ext cx="3695700" cy="3962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A screenshot of a computer&#10;&#10;Description automatically generated">
            <a:extLst>
              <a:ext uri="{FF2B5EF4-FFF2-40B4-BE49-F238E27FC236}">
                <a16:creationId xmlns:a16="http://schemas.microsoft.com/office/drawing/2014/main" id="{F00DF5F3-1D80-0292-E8DC-88F724722BA2}"/>
              </a:ext>
            </a:extLst>
          </p:cNvPr>
          <p:cNvPicPr>
            <a:picLocks noChangeAspect="1"/>
          </p:cNvPicPr>
          <p:nvPr/>
        </p:nvPicPr>
        <p:blipFill>
          <a:blip r:embed="rId3"/>
          <a:stretch>
            <a:fillRect/>
          </a:stretch>
        </p:blipFill>
        <p:spPr>
          <a:xfrm>
            <a:off x="4480909" y="1573838"/>
            <a:ext cx="7029450" cy="19716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descr="A screenshot of a computer&#10;&#10;Description automatically generated">
            <a:extLst>
              <a:ext uri="{FF2B5EF4-FFF2-40B4-BE49-F238E27FC236}">
                <a16:creationId xmlns:a16="http://schemas.microsoft.com/office/drawing/2014/main" id="{5DF8AB08-3A09-EE21-80DA-3D0A615C2075}"/>
              </a:ext>
            </a:extLst>
          </p:cNvPr>
          <p:cNvPicPr>
            <a:picLocks noChangeAspect="1"/>
          </p:cNvPicPr>
          <p:nvPr/>
        </p:nvPicPr>
        <p:blipFill>
          <a:blip r:embed="rId4"/>
          <a:stretch>
            <a:fillRect/>
          </a:stretch>
        </p:blipFill>
        <p:spPr>
          <a:xfrm>
            <a:off x="3487157" y="3773712"/>
            <a:ext cx="7557349" cy="2519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86656631"/>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680</TotalTime>
  <Words>357</Words>
  <Application>Microsoft Office PowerPoint</Application>
  <PresentationFormat>Widescreen</PresentationFormat>
  <Paragraphs>111</Paragraphs>
  <Slides>23</Slides>
  <Notes>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SLIDE_TEMPLATE_skill_network</vt:lpstr>
      <vt:lpstr> Capstone</vt:lpstr>
      <vt:lpstr>OUTLINE</vt:lpstr>
      <vt:lpstr>EXECUTIVE SUMMARY</vt:lpstr>
      <vt:lpstr>INTRODUCTION</vt:lpstr>
      <vt:lpstr>METHODOLOGY</vt:lpstr>
      <vt:lpstr>RESULTS</vt:lpstr>
      <vt:lpstr>DATA COLLECTION WITH WEB SCRAPING</vt:lpstr>
      <vt:lpstr>EDA WITH SQL</vt:lpstr>
      <vt:lpstr>DATA WRANGLING</vt:lpstr>
      <vt:lpstr> PAYLOAD MASS VS FLIGHT NUMBER</vt:lpstr>
      <vt:lpstr>LAUNCH SITE VS FLIGHT NUMBER AND PAYLOAD MASS</vt:lpstr>
      <vt:lpstr>ORBIT TYPE VS FLIGHT NUMBER AND PAYLOAD MASS</vt:lpstr>
      <vt:lpstr>YEARLY SUCCESS RATE</vt:lpstr>
      <vt:lpstr>GEO-LOCATION MAP DATA VISUALIZATION</vt:lpstr>
      <vt:lpstr>DASHBOARD</vt:lpstr>
      <vt:lpstr>DASHBOARD TAB 1</vt:lpstr>
      <vt:lpstr>DASHBOARD TAB 2</vt:lpstr>
      <vt:lpstr>DASHBOARD TAB 3</vt:lpstr>
      <vt:lpstr>MACHINE LEARNING PREDICTION MODELS</vt:lpstr>
      <vt:lpstr>DISCUSSION</vt:lpstr>
      <vt:lpstr>OVERALL FINDINGS &amp; IMPLICATIONS</vt:lpstr>
      <vt:lpstr>CONCLUSION</vt:lpstr>
      <vt:lpstr>APPENDIX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Shahadat Hussain</cp:lastModifiedBy>
  <cp:revision>1072</cp:revision>
  <dcterms:created xsi:type="dcterms:W3CDTF">2020-10-28T18:29:43Z</dcterms:created>
  <dcterms:modified xsi:type="dcterms:W3CDTF">2024-04-02T12:01:22Z</dcterms:modified>
</cp:coreProperties>
</file>